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4"/>
  </p:sldMasterIdLst>
  <p:notesMasterIdLst>
    <p:notesMasterId r:id="rId17"/>
  </p:notesMasterIdLst>
  <p:sldIdLst>
    <p:sldId id="266" r:id="rId5"/>
    <p:sldId id="277" r:id="rId6"/>
    <p:sldId id="285" r:id="rId7"/>
    <p:sldId id="276" r:id="rId8"/>
    <p:sldId id="278" r:id="rId9"/>
    <p:sldId id="279" r:id="rId10"/>
    <p:sldId id="286" r:id="rId11"/>
    <p:sldId id="280" r:id="rId12"/>
    <p:sldId id="281" r:id="rId13"/>
    <p:sldId id="282" r:id="rId14"/>
    <p:sldId id="283" r:id="rId15"/>
    <p:sldId id="284"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5375B2-7004-279D-F28A-E598F33670FB}" name="Shonna Werth" initials="SW" userId="S::swerth@nebraskachildren.org::b7539283-7dd8-41a6-b6ee-6cfec80aa1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18" autoAdjust="0"/>
  </p:normalViewPr>
  <p:slideViewPr>
    <p:cSldViewPr snapToGrid="0">
      <p:cViewPr varScale="1">
        <p:scale>
          <a:sx n="82" d="100"/>
          <a:sy n="82" d="100"/>
        </p:scale>
        <p:origin x="686" y="-22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AA53036-4AE1-7E49-97D2-94AA00F6E7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51AFBC-6736-F84E-B01E-5F0EB7AD03D0}" type="datetimeFigureOut">
              <a:rPr lang="en-US"/>
              <a:pPr>
                <a:defRPr/>
              </a:pPr>
              <a:t>2/27/2023</a:t>
            </a:fld>
            <a:endParaRPr lang="en-US"/>
          </a:p>
        </p:txBody>
      </p:sp>
      <p:sp>
        <p:nvSpPr>
          <p:cNvPr id="4" name="Slide Image Placehold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1DE339-DD0D-2F48-A65E-308B602EA9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9DED5C-BFE0-1546-AA70-83FF5B685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B0BEBCA-E264-5B4B-A376-4233BDA63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CC06776-B046-B547-9777-FBDFF889AFA6}"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0" i="0" dirty="0">
                <a:solidFill>
                  <a:srgbClr val="000000"/>
                </a:solidFill>
                <a:effectLst/>
                <a:latin typeface="Calibri"/>
                <a:cs typeface="Calibri"/>
              </a:rPr>
              <a:t>Welcome!</a:t>
            </a:r>
            <a:r>
              <a:rPr lang="en-US" sz="1800" dirty="0">
                <a:solidFill>
                  <a:srgbClr val="000000"/>
                </a:solidFill>
                <a:latin typeface="Calibri"/>
                <a:cs typeface="Calibri"/>
              </a:rPr>
              <a:t> </a:t>
            </a:r>
            <a:r>
              <a:rPr lang="en-US" sz="1800" b="0" i="0" dirty="0">
                <a:solidFill>
                  <a:srgbClr val="000000"/>
                </a:solidFill>
                <a:effectLst/>
                <a:latin typeface="Calibri"/>
                <a:cs typeface="Calibri"/>
              </a:rPr>
              <a:t> Nebraska Children and Families Foundation’s Communities for Kids initiative—through its proud partnership with the Nebraska Department of Health and Human Services and the American Rescue Plan Act—is excited to announce a funding opportunity to communities and child care professionals across Nebraska that will assist in expanding capacity of high-quality early learning programs. Today, we are going to go over the highlights of the project including an overview, timeline, allowable expenditures, and how to apply.</a:t>
            </a:r>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Expenses not directly tied to increased capacity will not be allowed.  The following are examples of non-allowable expenses:  Food, disposable items (such as soap, hand sanitizer, paper towels, wipes, diapers, cleaning supplies), or consumable items (except office supplies and/or classroom supplies such as crayons).  Any equipment expenses costing $5000 or more for a single item will also not be allowed unless special permission prior to spending is granted.  In order to help guide you with creating budgets for expenses, a list of allowable and non-allowable expenses will be provided on our FAQ, which will be accessible on the C4K Website.</a:t>
            </a: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10</a:t>
            </a:fld>
            <a:endParaRPr lang="en-US"/>
          </a:p>
        </p:txBody>
      </p:sp>
    </p:spTree>
    <p:extLst>
      <p:ext uri="{BB962C8B-B14F-4D97-AF65-F5344CB8AC3E}">
        <p14:creationId xmlns:p14="http://schemas.microsoft.com/office/powerpoint/2010/main" val="327720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hold 2 Q&amp;A sessions on _______________.  You are encouraged to attend one of these sessions.  There is no need to attend both.</a:t>
            </a:r>
          </a:p>
          <a:p>
            <a:r>
              <a:rPr lang="en-US" dirty="0">
                <a:cs typeface="Calibri"/>
              </a:rPr>
              <a:t>We have started a Frequently Asked Questions page on our website as well, which you can find at this link.</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11</a:t>
            </a:fld>
            <a:endParaRPr lang="en-US"/>
          </a:p>
        </p:txBody>
      </p:sp>
    </p:spTree>
    <p:extLst>
      <p:ext uri="{BB962C8B-B14F-4D97-AF65-F5344CB8AC3E}">
        <p14:creationId xmlns:p14="http://schemas.microsoft.com/office/powerpoint/2010/main" val="23877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 that brief overview, please note, we need to get started right away!  Here is another look at the timeline, as you can see, we are off to the races.  We will see you at the Q&amp;A sessions on ____________________</a:t>
            </a: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12</a:t>
            </a:fld>
            <a:endParaRPr lang="en-US"/>
          </a:p>
        </p:txBody>
      </p:sp>
    </p:spTree>
    <p:extLst>
      <p:ext uri="{BB962C8B-B14F-4D97-AF65-F5344CB8AC3E}">
        <p14:creationId xmlns:p14="http://schemas.microsoft.com/office/powerpoint/2010/main" val="92861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This</a:t>
            </a:r>
            <a:r>
              <a:rPr lang="en-US" sz="1800">
                <a:solidFill>
                  <a:srgbClr val="000000"/>
                </a:solidFill>
                <a:latin typeface="Calibri"/>
                <a:cs typeface="Calibri"/>
              </a:rPr>
              <a:t> is the official statement that includes the legislative bill number and name and number of the congressional act.  You will see this statement on everything we put out about the funding, and if you are chosen to be a contractor for these funds, it will also be on all of your materials as well.</a:t>
            </a:r>
            <a:endParaRPr lang="en-US" sz="1800">
              <a:latin typeface="Calibri"/>
              <a:cs typeface="Calibri"/>
            </a:endParaRP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2</a:t>
            </a:fld>
            <a:endParaRPr lang="en-US"/>
          </a:p>
        </p:txBody>
      </p:sp>
    </p:spTree>
    <p:extLst>
      <p:ext uri="{BB962C8B-B14F-4D97-AF65-F5344CB8AC3E}">
        <p14:creationId xmlns:p14="http://schemas.microsoft.com/office/powerpoint/2010/main" val="50695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project is solely focused on increased child care capacity, especially in areas of high need.  To be eligible for funding, providers must be starting a new program or expanding their current one to serve more children.  Please only apply if you plan to meet this criteria.</a:t>
            </a:r>
          </a:p>
          <a:p>
            <a:endParaRPr lang="en-US"/>
          </a:p>
          <a:p>
            <a:r>
              <a:rPr lang="en-US" sz="1800" b="0" i="0">
                <a:solidFill>
                  <a:srgbClr val="000000"/>
                </a:solidFill>
                <a:effectLst/>
                <a:latin typeface="Calibri" panose="020F0502020204030204" pitchFamily="34" charset="0"/>
              </a:rPr>
              <a:t>Applicants can be a community, individual child care program, or business seeking to incorporate child care. Applicants will be required to show they can increase full-day, full-year licensed child care capacity for the 0-5 population. These funds and can go either to a community working with many child care programs, or individual child care programs. </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Applicants must be willing to participate in the Step Up to Quality program, and develop a plan to reach Step 3 or higher.  They must also register on the Child Care Referral Network, often called the CCRN, and must be willing to sign a contract with DHHS to accept children who qualify for child care subsidy.</a:t>
            </a:r>
            <a:endParaRPr lang="en-US"/>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3</a:t>
            </a:fld>
            <a:endParaRPr lang="en-US"/>
          </a:p>
        </p:txBody>
      </p:sp>
    </p:spTree>
    <p:extLst>
      <p:ext uri="{BB962C8B-B14F-4D97-AF65-F5344CB8AC3E}">
        <p14:creationId xmlns:p14="http://schemas.microsoft.com/office/powerpoint/2010/main" val="351461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on an accelerated timeline, which means there will be a very limited time to spend a large amount of funds.  We need your proposals by March 24th, contract announcements will be made May 15</a:t>
            </a:r>
            <a:r>
              <a:rPr lang="en-US" baseline="30000" dirty="0"/>
              <a:t>th</a:t>
            </a:r>
            <a:r>
              <a:rPr lang="en-US" dirty="0"/>
              <a:t>, and the contract period is 7/1/23 – 6/30/24.  All of the funding must be spent in that contract period.  There will be no carryover of funds past that date.  It is also important to note that any program that participates must be open, operating, and accepting children no later than June 30, 2024. </a:t>
            </a:r>
            <a:endParaRPr lang="en-US" dirty="0">
              <a:cs typeface="Calibri"/>
            </a:endParaRPr>
          </a:p>
          <a:p>
            <a:r>
              <a:rPr lang="en-US" dirty="0">
                <a:cs typeface="Calibri"/>
              </a:rPr>
              <a:t>Technical Assistance to support your project(s) will be provided by Communities for Kids staff. </a:t>
            </a: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4</a:t>
            </a:fld>
            <a:endParaRPr lang="en-US"/>
          </a:p>
        </p:txBody>
      </p:sp>
    </p:spTree>
    <p:extLst>
      <p:ext uri="{BB962C8B-B14F-4D97-AF65-F5344CB8AC3E}">
        <p14:creationId xmlns:p14="http://schemas.microsoft.com/office/powerpoint/2010/main" val="304930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contract with a minimum of 9 and a maximum of 12 entities based on the funding amount in this chart.  For example, if a single child care provider applied and would be able to increase their licensed capacity to between 51-75 children, they would be eligible for a $300,000 contract.  If one community applied with plans to open 3 new Family Child Care Home Ones, serving 8-12 children, they’d be eligible for a $150,000 contract, because they’d be serving 3 providers at that $50,000 threshold. Applicants are welcome to mix and match different types of providers in their applications.</a:t>
            </a: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5</a:t>
            </a:fld>
            <a:endParaRPr lang="en-US"/>
          </a:p>
        </p:txBody>
      </p:sp>
    </p:spTree>
    <p:extLst>
      <p:ext uri="{BB962C8B-B14F-4D97-AF65-F5344CB8AC3E}">
        <p14:creationId xmlns:p14="http://schemas.microsoft.com/office/powerpoint/2010/main" val="337694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apply, you will be asked to complete a request for proposal, which will be available on our website. The Request for Proposal will also need to include a summary form, a funds request form, a budget, and a budget justification.  All documents will need to be emailed to Nebraska Children, Communities for Kids by March 24</a:t>
            </a:r>
            <a:r>
              <a:rPr lang="en-US" baseline="30000" dirty="0">
                <a:cs typeface="Calibri"/>
              </a:rPr>
              <a:t>th</a:t>
            </a:r>
            <a:r>
              <a:rPr lang="en-US" dirty="0">
                <a:cs typeface="Calibri"/>
              </a:rPr>
              <a:t> at 5:00 PM CST/4:00 PM MST, as mentioned earlier.  C4K will make all required forms available on our website.</a:t>
            </a: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6</a:t>
            </a:fld>
            <a:endParaRPr lang="en-US"/>
          </a:p>
        </p:txBody>
      </p:sp>
    </p:spTree>
    <p:extLst>
      <p:ext uri="{BB962C8B-B14F-4D97-AF65-F5344CB8AC3E}">
        <p14:creationId xmlns:p14="http://schemas.microsoft.com/office/powerpoint/2010/main" val="62781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pPr>
              <a:defRPr/>
            </a:pPr>
            <a:fld id="{1CC06776-B046-B547-9777-FBDFF889AFA6}" type="slidenum">
              <a:rPr lang="en-US" smtClean="0"/>
              <a:pPr>
                <a:defRPr/>
              </a:pPr>
              <a:t>7</a:t>
            </a:fld>
            <a:endParaRPr lang="en-US"/>
          </a:p>
        </p:txBody>
      </p:sp>
    </p:spTree>
    <p:extLst>
      <p:ext uri="{BB962C8B-B14F-4D97-AF65-F5344CB8AC3E}">
        <p14:creationId xmlns:p14="http://schemas.microsoft.com/office/powerpoint/2010/main" val="180314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Request for Proposals and documents are submitted by the listed deadline, proposals will be reviewed by a team of internal Nebraska Children staff and other external partners.  Once this review is complete, Nebraska DHHS will make the final selections for contract awards.  9-12 proposals will be selected for contracts and we plan to announce the recipients on May 15, 2022 via email.</a:t>
            </a:r>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8</a:t>
            </a:fld>
            <a:endParaRPr lang="en-US"/>
          </a:p>
        </p:txBody>
      </p:sp>
    </p:spTree>
    <p:extLst>
      <p:ext uri="{BB962C8B-B14F-4D97-AF65-F5344CB8AC3E}">
        <p14:creationId xmlns:p14="http://schemas.microsoft.com/office/powerpoint/2010/main" val="343219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will be a limited list of allowable expenses due to the funding source, which includes but not limited to: Construction and renovation costs (materials and labor), classroom equipment, materials and curricula, staff wages, payroll taxes, and benefits, workforce recruitment and hiring activities, marketing and advertising, and staff training fees.   </a:t>
            </a:r>
            <a:endParaRPr lang="en-US" dirty="0"/>
          </a:p>
        </p:txBody>
      </p:sp>
      <p:sp>
        <p:nvSpPr>
          <p:cNvPr id="4" name="Slide Number Placeholder 3"/>
          <p:cNvSpPr>
            <a:spLocks noGrp="1"/>
          </p:cNvSpPr>
          <p:nvPr>
            <p:ph type="sldNum" sz="quarter" idx="5"/>
          </p:nvPr>
        </p:nvSpPr>
        <p:spPr/>
        <p:txBody>
          <a:bodyPr/>
          <a:lstStyle/>
          <a:p>
            <a:pPr>
              <a:defRPr/>
            </a:pPr>
            <a:fld id="{1CC06776-B046-B547-9777-FBDFF889AFA6}" type="slidenum">
              <a:rPr lang="en-US" smtClean="0"/>
              <a:pPr>
                <a:defRPr/>
              </a:pPr>
              <a:t>9</a:t>
            </a:fld>
            <a:endParaRPr lang="en-US"/>
          </a:p>
        </p:txBody>
      </p:sp>
    </p:spTree>
    <p:extLst>
      <p:ext uri="{BB962C8B-B14F-4D97-AF65-F5344CB8AC3E}">
        <p14:creationId xmlns:p14="http://schemas.microsoft.com/office/powerpoint/2010/main" val="330135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Oval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4095806" y="1675328"/>
            <a:ext cx="4000388" cy="1332242"/>
          </a:xfrm>
        </p:spPr>
        <p:txBody>
          <a:bodyPr>
            <a:noAutofit/>
          </a:bodyPr>
          <a:lstStyle>
            <a:lvl1pPr algn="ctr">
              <a:defRPr sz="4200" b="0">
                <a:solidFill>
                  <a:schemeClr val="bg1"/>
                </a:solidFill>
                <a:latin typeface="+mj-lt"/>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696473" y="3862276"/>
            <a:ext cx="4763716" cy="709724"/>
          </a:xfrm>
        </p:spPr>
        <p:txBody>
          <a:bodyPr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Title 7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49" y="4839032"/>
            <a:ext cx="10463284" cy="639934"/>
          </a:xfrm>
        </p:spPr>
        <p:txBody>
          <a:bodyPr>
            <a:noAutofit/>
          </a:bodyPr>
          <a:lstStyle>
            <a:lvl1pPr marL="0" algn="l">
              <a:defRPr sz="2800" b="0">
                <a:solidFill>
                  <a:srgbClr val="FFFFFF"/>
                </a:solidFill>
                <a:latin typeface="+mj-lt"/>
              </a:defRPr>
            </a:lvl1pPr>
          </a:lstStyle>
          <a:p>
            <a:r>
              <a:rPr lang="en-US"/>
              <a:t>Click to edit Master title style</a:t>
            </a:r>
          </a:p>
        </p:txBody>
      </p:sp>
      <p:sp>
        <p:nvSpPr>
          <p:cNvPr id="24" name="Text Placeholder 9"/>
          <p:cNvSpPr>
            <a:spLocks noGrp="1"/>
          </p:cNvSpPr>
          <p:nvPr>
            <p:ph type="body" sz="quarter" idx="10"/>
          </p:nvPr>
        </p:nvSpPr>
        <p:spPr>
          <a:xfrm>
            <a:off x="928049" y="5478966"/>
            <a:ext cx="10463284" cy="994992"/>
          </a:xfrm>
        </p:spPr>
        <p:txBody>
          <a:bodyPr spcCol="18288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Title 10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86013"/>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p>
        </p:txBody>
      </p:sp>
      <p:sp>
        <p:nvSpPr>
          <p:cNvPr id="23" name="Text Placeholder 9"/>
          <p:cNvSpPr>
            <a:spLocks noGrp="1"/>
          </p:cNvSpPr>
          <p:nvPr>
            <p:ph type="body" sz="quarter" idx="10"/>
          </p:nvPr>
        </p:nvSpPr>
        <p:spPr>
          <a:xfrm>
            <a:off x="1073625" y="2415654"/>
            <a:ext cx="4716817"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415654"/>
            <a:ext cx="4874524"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ycle / Process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46"/>
          <a:stretch/>
        </p:blipFill>
        <p:spPr>
          <a:xfrm>
            <a:off x="0" y="1105397"/>
            <a:ext cx="12892558" cy="5752603"/>
          </a:xfrm>
          <a:prstGeom prst="rect">
            <a:avLst/>
          </a:prstGeom>
        </p:spPr>
      </p:pic>
      <p:sp>
        <p:nvSpPr>
          <p:cNvPr id="8" name="Oval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33400" y="187294"/>
            <a:ext cx="11125200" cy="899190"/>
          </a:xfrm>
        </p:spPr>
        <p:txBody>
          <a:bodyPr>
            <a:noAutofit/>
          </a:bodyPr>
          <a:lstStyle>
            <a:lvl1pPr marL="0" algn="ctr">
              <a:defRPr sz="5200" b="0">
                <a:solidFill>
                  <a:schemeClr val="tx1"/>
                </a:solidFill>
                <a:latin typeface="+mj-lt"/>
                <a:cs typeface="Arial" panose="020B0604020202020204" pitchFamily="34" charset="0"/>
              </a:defRPr>
            </a:lvl1pPr>
          </a:lstStyle>
          <a:p>
            <a:r>
              <a:rPr lang="en-US"/>
              <a:t>Click to edit Master title style</a:t>
            </a:r>
          </a:p>
        </p:txBody>
      </p:sp>
      <p:sp>
        <p:nvSpPr>
          <p:cNvPr id="13" name="Text Placeholder 4"/>
          <p:cNvSpPr>
            <a:spLocks noGrp="1"/>
          </p:cNvSpPr>
          <p:nvPr>
            <p:ph type="body" sz="quarter" idx="16"/>
          </p:nvPr>
        </p:nvSpPr>
        <p:spPr>
          <a:xfrm>
            <a:off x="4865148" y="2058296"/>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1" name="Oval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a:solidFill>
                <a:schemeClr val="bg1"/>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97005381-244B-DC45-9BF9-126B17A9581F}"/>
              </a:ext>
            </a:extLst>
          </p:cNvPr>
          <p:cNvSpPr>
            <a:spLocks noGrp="1"/>
          </p:cNvSpPr>
          <p:nvPr>
            <p:ph type="body" sz="quarter" idx="17"/>
          </p:nvPr>
        </p:nvSpPr>
        <p:spPr>
          <a:xfrm>
            <a:off x="6979118"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C09C843D-49F7-0840-8A34-82843E1E67DB}"/>
              </a:ext>
            </a:extLst>
          </p:cNvPr>
          <p:cNvSpPr>
            <a:spLocks noGrp="1"/>
          </p:cNvSpPr>
          <p:nvPr>
            <p:ph type="body" sz="quarter" idx="18"/>
          </p:nvPr>
        </p:nvSpPr>
        <p:spPr>
          <a:xfrm>
            <a:off x="2877254"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 name="Bent-Up Arrow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1" name="Bent-Up Arrow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sp>
        <p:nvSpPr>
          <p:cNvPr id="42" name="Bent-Up Arrow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Oval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Oval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Oval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Slide Option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p>
        </p:txBody>
      </p:sp>
      <p:sp>
        <p:nvSpPr>
          <p:cNvPr id="17" name="Text Placeholder 4"/>
          <p:cNvSpPr>
            <a:spLocks noGrp="1"/>
          </p:cNvSpPr>
          <p:nvPr>
            <p:ph type="body" sz="quarter" idx="16"/>
          </p:nvPr>
        </p:nvSpPr>
        <p:spPr>
          <a:xfrm>
            <a:off x="539576" y="20727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8" name="Text Placeholder 4"/>
          <p:cNvSpPr>
            <a:spLocks noGrp="1"/>
          </p:cNvSpPr>
          <p:nvPr>
            <p:ph type="body" sz="quarter" idx="17"/>
          </p:nvPr>
        </p:nvSpPr>
        <p:spPr>
          <a:xfrm>
            <a:off x="4428245" y="2092637"/>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8"/>
          </p:nvPr>
        </p:nvSpPr>
        <p:spPr>
          <a:xfrm>
            <a:off x="8256915" y="2105319"/>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0" name="Text Placeholder 4"/>
          <p:cNvSpPr>
            <a:spLocks noGrp="1"/>
          </p:cNvSpPr>
          <p:nvPr>
            <p:ph type="body" sz="quarter" idx="19"/>
          </p:nvPr>
        </p:nvSpPr>
        <p:spPr>
          <a:xfrm>
            <a:off x="539576" y="44205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p:cNvSpPr>
            <a:spLocks noGrp="1"/>
          </p:cNvSpPr>
          <p:nvPr>
            <p:ph type="body" sz="quarter" idx="20"/>
          </p:nvPr>
        </p:nvSpPr>
        <p:spPr>
          <a:xfrm>
            <a:off x="4466594" y="4443031"/>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2" name="Text Placeholder 4"/>
          <p:cNvSpPr>
            <a:spLocks noGrp="1"/>
          </p:cNvSpPr>
          <p:nvPr>
            <p:ph type="body" sz="quarter" idx="21"/>
          </p:nvPr>
        </p:nvSpPr>
        <p:spPr>
          <a:xfrm>
            <a:off x="8256915" y="4398870"/>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le Slide Op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096000" y="303854"/>
            <a:ext cx="5537200" cy="760670"/>
          </a:xfrm>
        </p:spPr>
        <p:txBody>
          <a:bodyPr anchor="t">
            <a:noAutofit/>
          </a:bodyPr>
          <a:lstStyle>
            <a:lvl1pPr marL="0" algn="ctr">
              <a:defRPr sz="3200" b="0">
                <a:solidFill>
                  <a:schemeClr val="bg1"/>
                </a:solidFill>
                <a:latin typeface="+mj-lt"/>
              </a:defRPr>
            </a:lvl1pPr>
          </a:lstStyle>
          <a:p>
            <a:r>
              <a:rPr lang="en-US"/>
              <a:t>Click to edit Master title style</a:t>
            </a:r>
          </a:p>
        </p:txBody>
      </p:sp>
      <p:sp>
        <p:nvSpPr>
          <p:cNvPr id="24" name="Text Placeholder 9"/>
          <p:cNvSpPr>
            <a:spLocks noGrp="1"/>
          </p:cNvSpPr>
          <p:nvPr>
            <p:ph type="body" sz="quarter" idx="10"/>
          </p:nvPr>
        </p:nvSpPr>
        <p:spPr>
          <a:xfrm>
            <a:off x="6096000" y="1269241"/>
            <a:ext cx="5537200" cy="5098576"/>
          </a:xfrm>
        </p:spPr>
        <p:txBody>
          <a:bodyPr spcCol="18288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Title Slide Option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417539"/>
            <a:ext cx="11125200" cy="1017225"/>
          </a:xfrm>
          <a:solidFill>
            <a:srgbClr val="FFFFFF"/>
          </a:solidFill>
        </p:spPr>
        <p:txBody>
          <a:bodyPr>
            <a:noAutofit/>
          </a:bodyPr>
          <a:lstStyle>
            <a:lvl1pPr marL="0" algn="ctr">
              <a:defRPr sz="3300" b="0">
                <a:solidFill>
                  <a:schemeClr val="tx1"/>
                </a:solidFill>
                <a:latin typeface="+mj-lt"/>
                <a:cs typeface="Arial" panose="020B0604020202020204" pitchFamily="34" charset="0"/>
              </a:defRPr>
            </a:lvl1pPr>
          </a:lstStyle>
          <a:p>
            <a:r>
              <a:rPr lang="en-US"/>
              <a:t>Click to edit Master title style</a:t>
            </a:r>
          </a:p>
        </p:txBody>
      </p:sp>
      <p:sp>
        <p:nvSpPr>
          <p:cNvPr id="39" name="Text Placeholder 4"/>
          <p:cNvSpPr>
            <a:spLocks noGrp="1"/>
          </p:cNvSpPr>
          <p:nvPr>
            <p:ph type="body" sz="quarter" idx="17"/>
          </p:nvPr>
        </p:nvSpPr>
        <p:spPr>
          <a:xfrm>
            <a:off x="1364974" y="290420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364974" y="382773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364974" y="5674800"/>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364974" y="1980679"/>
            <a:ext cx="10268226"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364974" y="475126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7" name="Free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Slide Option 1">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358446"/>
            <a:ext cx="11125200" cy="787966"/>
          </a:xfrm>
        </p:spPr>
        <p:txBody>
          <a:bodyPr anchor="b">
            <a:noAutofit/>
          </a:bodyPr>
          <a:lstStyle>
            <a:lvl1pPr marL="0" algn="ctr">
              <a:defRPr sz="3300" b="0">
                <a:solidFill>
                  <a:schemeClr val="bg1"/>
                </a:solidFill>
                <a:latin typeface="+mj-lt"/>
                <a:cs typeface="Arial" panose="020B0604020202020204" pitchFamily="34" charset="0"/>
              </a:defRPr>
            </a:lvl1pPr>
          </a:lstStyle>
          <a:p>
            <a:r>
              <a:rPr lang="en-US"/>
              <a:t>Click to edit Master title style</a:t>
            </a:r>
          </a:p>
        </p:txBody>
      </p:sp>
      <p:sp>
        <p:nvSpPr>
          <p:cNvPr id="23" name="Text Placeholder 4"/>
          <p:cNvSpPr>
            <a:spLocks noGrp="1"/>
          </p:cNvSpPr>
          <p:nvPr>
            <p:ph type="body" sz="quarter" idx="20"/>
          </p:nvPr>
        </p:nvSpPr>
        <p:spPr>
          <a:xfrm>
            <a:off x="768626"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9" name="Oval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 Placeholder 4">
            <a:extLst>
              <a:ext uri="{FF2B5EF4-FFF2-40B4-BE49-F238E27FC236}">
                <a16:creationId xmlns:a16="http://schemas.microsoft.com/office/drawing/2014/main" id="{29E66F15-EB17-AD4A-9BEF-22D7AE048276}"/>
              </a:ext>
            </a:extLst>
          </p:cNvPr>
          <p:cNvSpPr>
            <a:spLocks noGrp="1"/>
          </p:cNvSpPr>
          <p:nvPr>
            <p:ph type="body" sz="quarter" idx="24"/>
          </p:nvPr>
        </p:nvSpPr>
        <p:spPr>
          <a:xfrm>
            <a:off x="3526684"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2" name="Oval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 Placeholder 4">
            <a:extLst>
              <a:ext uri="{FF2B5EF4-FFF2-40B4-BE49-F238E27FC236}">
                <a16:creationId xmlns:a16="http://schemas.microsoft.com/office/drawing/2014/main" id="{26BA6EB9-9A1E-0E4F-B17C-1039D0C8AE97}"/>
              </a:ext>
            </a:extLst>
          </p:cNvPr>
          <p:cNvSpPr>
            <a:spLocks noGrp="1"/>
          </p:cNvSpPr>
          <p:nvPr>
            <p:ph type="body" sz="quarter" idx="25"/>
          </p:nvPr>
        </p:nvSpPr>
        <p:spPr>
          <a:xfrm>
            <a:off x="6284742"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Oval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 Placeholder 4">
            <a:extLst>
              <a:ext uri="{FF2B5EF4-FFF2-40B4-BE49-F238E27FC236}">
                <a16:creationId xmlns:a16="http://schemas.microsoft.com/office/drawing/2014/main" id="{738E026D-A054-7147-91B8-23B56B534678}"/>
              </a:ext>
            </a:extLst>
          </p:cNvPr>
          <p:cNvSpPr>
            <a:spLocks noGrp="1"/>
          </p:cNvSpPr>
          <p:nvPr>
            <p:ph type="body" sz="quarter" idx="26"/>
          </p:nvPr>
        </p:nvSpPr>
        <p:spPr>
          <a:xfrm>
            <a:off x="9042800"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 Placeholder 4">
            <a:extLst>
              <a:ext uri="{FF2B5EF4-FFF2-40B4-BE49-F238E27FC236}">
                <a16:creationId xmlns:a16="http://schemas.microsoft.com/office/drawing/2014/main" id="{B7455404-DA79-C54C-8A77-FBCAC682E79C}"/>
              </a:ext>
            </a:extLst>
          </p:cNvPr>
          <p:cNvSpPr>
            <a:spLocks noGrp="1"/>
          </p:cNvSpPr>
          <p:nvPr>
            <p:ph type="body" sz="quarter" idx="27"/>
          </p:nvPr>
        </p:nvSpPr>
        <p:spPr>
          <a:xfrm>
            <a:off x="650704"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Oval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 Placeholder 4">
            <a:extLst>
              <a:ext uri="{FF2B5EF4-FFF2-40B4-BE49-F238E27FC236}">
                <a16:creationId xmlns:a16="http://schemas.microsoft.com/office/drawing/2014/main" id="{8875DCA5-9C96-ED49-B522-6FF06A33AAF2}"/>
              </a:ext>
            </a:extLst>
          </p:cNvPr>
          <p:cNvSpPr>
            <a:spLocks noGrp="1"/>
          </p:cNvSpPr>
          <p:nvPr>
            <p:ph type="body" sz="quarter" idx="28"/>
          </p:nvPr>
        </p:nvSpPr>
        <p:spPr>
          <a:xfrm>
            <a:off x="3408762"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Oval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 Placeholder 4">
            <a:extLst>
              <a:ext uri="{FF2B5EF4-FFF2-40B4-BE49-F238E27FC236}">
                <a16:creationId xmlns:a16="http://schemas.microsoft.com/office/drawing/2014/main" id="{FD698468-EBF3-1C44-B0D1-3C24AE49087D}"/>
              </a:ext>
            </a:extLst>
          </p:cNvPr>
          <p:cNvSpPr>
            <a:spLocks noGrp="1"/>
          </p:cNvSpPr>
          <p:nvPr>
            <p:ph type="body" sz="quarter" idx="29"/>
          </p:nvPr>
        </p:nvSpPr>
        <p:spPr>
          <a:xfrm>
            <a:off x="6166820"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2" name="Oval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 Placeholder 4">
            <a:extLst>
              <a:ext uri="{FF2B5EF4-FFF2-40B4-BE49-F238E27FC236}">
                <a16:creationId xmlns:a16="http://schemas.microsoft.com/office/drawing/2014/main" id="{04E1351F-777F-3E48-809F-22D7CF35997F}"/>
              </a:ext>
            </a:extLst>
          </p:cNvPr>
          <p:cNvSpPr>
            <a:spLocks noGrp="1"/>
          </p:cNvSpPr>
          <p:nvPr>
            <p:ph type="body" sz="quarter" idx="30"/>
          </p:nvPr>
        </p:nvSpPr>
        <p:spPr>
          <a:xfrm>
            <a:off x="8924878"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la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0363" y="351693"/>
            <a:ext cx="11471275" cy="6154616"/>
          </a:xfrm>
          <a:prstGeom prst="rect">
            <a:avLst/>
          </a:prstGeom>
        </p:spPr>
      </p:pic>
      <p:sp>
        <p:nvSpPr>
          <p:cNvPr id="16" name="Rectangle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p:nvPr>
        </p:nvSpPr>
        <p:spPr>
          <a:xfrm>
            <a:off x="360363" y="2476559"/>
            <a:ext cx="11471275" cy="1767882"/>
          </a:xfrm>
        </p:spPr>
        <p:txBody>
          <a:bodyPr>
            <a:noAutofit/>
          </a:bodyPr>
          <a:lstStyle>
            <a:lvl1pPr marL="0" algn="ctr">
              <a:defRPr sz="6600" b="1">
                <a:solidFill>
                  <a:schemeClr val="bg1"/>
                </a:solidFill>
                <a:latin typeface="+mj-lt"/>
                <a:cs typeface="Arial" panose="020B0604020202020204" pitchFamily="34" charset="0"/>
              </a:defRPr>
            </a:lvl1pPr>
          </a:lstStyle>
          <a:p>
            <a:r>
              <a:rPr lang="en-US"/>
              <a:t>Click to edit Master title style</a:t>
            </a:r>
          </a:p>
        </p:txBody>
      </p:sp>
      <p:sp>
        <p:nvSpPr>
          <p:cNvPr id="12" name="Text Placeholder 4"/>
          <p:cNvSpPr>
            <a:spLocks noGrp="1"/>
          </p:cNvSpPr>
          <p:nvPr>
            <p:ph type="body" sz="quarter" idx="16"/>
          </p:nvPr>
        </p:nvSpPr>
        <p:spPr>
          <a:xfrm>
            <a:off x="360363" y="816939"/>
            <a:ext cx="11471275" cy="637287"/>
          </a:xfrm>
        </p:spPr>
        <p:txBody>
          <a:bodyPr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Free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endParaRPr>
          </a:p>
        </p:txBody>
      </p:sp>
      <p:sp>
        <p:nvSpPr>
          <p:cNvPr id="14" name="Free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endParaRPr>
          </a:p>
        </p:txBody>
      </p:sp>
      <p:sp>
        <p:nvSpPr>
          <p:cNvPr id="15" name="Free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Title 1">
            <a:extLst>
              <a:ext uri="{FF2B5EF4-FFF2-40B4-BE49-F238E27FC236}">
                <a16:creationId xmlns:a16="http://schemas.microsoft.com/office/drawing/2014/main" id="{88938BB2-A07B-5445-BD83-273EC0D45DAF}"/>
              </a:ext>
            </a:extLst>
          </p:cNvPr>
          <p:cNvSpPr>
            <a:spLocks noGrp="1"/>
          </p:cNvSpPr>
          <p:nvPr>
            <p:ph type="ctrTitle"/>
          </p:nvPr>
        </p:nvSpPr>
        <p:spPr>
          <a:xfrm>
            <a:off x="517728" y="753589"/>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5F794336-3DC0-D649-8BEF-CADEEBEECD34}"/>
              </a:ext>
            </a:extLst>
          </p:cNvPr>
          <p:cNvSpPr>
            <a:spLocks noGrp="1"/>
          </p:cNvSpPr>
          <p:nvPr>
            <p:ph type="body" sz="quarter" idx="16"/>
          </p:nvPr>
        </p:nvSpPr>
        <p:spPr>
          <a:xfrm>
            <a:off x="1929492"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8A8BE200-0CAE-1A48-BBFB-8AB094DBBDC4}"/>
              </a:ext>
            </a:extLst>
          </p:cNvPr>
          <p:cNvSpPr>
            <a:spLocks noGrp="1"/>
          </p:cNvSpPr>
          <p:nvPr>
            <p:ph type="body" sz="quarter" idx="17"/>
          </p:nvPr>
        </p:nvSpPr>
        <p:spPr>
          <a:xfrm>
            <a:off x="1929492"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1F7BEA8-2B68-A94D-84BF-46B8DC081B34}"/>
              </a:ext>
            </a:extLst>
          </p:cNvPr>
          <p:cNvSpPr>
            <a:spLocks noGrp="1"/>
          </p:cNvSpPr>
          <p:nvPr>
            <p:ph type="body" sz="quarter" idx="18"/>
          </p:nvPr>
        </p:nvSpPr>
        <p:spPr>
          <a:xfrm>
            <a:off x="1929492" y="5216909"/>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FF78FDE7-159F-5C4F-94E0-AC1225D5EA9C}"/>
              </a:ext>
            </a:extLst>
          </p:cNvPr>
          <p:cNvSpPr>
            <a:spLocks noGrp="1"/>
          </p:cNvSpPr>
          <p:nvPr>
            <p:ph type="body" sz="quarter" idx="22"/>
          </p:nvPr>
        </p:nvSpPr>
        <p:spPr>
          <a:xfrm>
            <a:off x="7087536"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DAFA1B1-FE49-2445-92A8-ECFF97140230}"/>
              </a:ext>
            </a:extLst>
          </p:cNvPr>
          <p:cNvSpPr>
            <a:spLocks noGrp="1"/>
          </p:cNvSpPr>
          <p:nvPr>
            <p:ph type="body" sz="quarter" idx="23"/>
          </p:nvPr>
        </p:nvSpPr>
        <p:spPr>
          <a:xfrm>
            <a:off x="7087536"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9C9039BA-C8BD-6A46-A9D0-BD29E1F0EAF3}"/>
              </a:ext>
            </a:extLst>
          </p:cNvPr>
          <p:cNvSpPr>
            <a:spLocks noGrp="1"/>
          </p:cNvSpPr>
          <p:nvPr>
            <p:ph type="body" sz="quarter" idx="24"/>
          </p:nvPr>
        </p:nvSpPr>
        <p:spPr>
          <a:xfrm>
            <a:off x="7087536" y="5230764"/>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bjectives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97B6-986D-804C-81F3-B7BE26DCF08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9" name="Freeform 7">
            <a:extLst>
              <a:ext uri="{FF2B5EF4-FFF2-40B4-BE49-F238E27FC236}">
                <a16:creationId xmlns:a16="http://schemas.microsoft.com/office/drawing/2014/main" id="{CD9FD14F-866B-CE48-9941-4F2304B4C46E}"/>
              </a:ext>
            </a:extLst>
          </p:cNvPr>
          <p:cNvSpPr>
            <a:spLocks/>
          </p:cNvSpPr>
          <p:nvPr userDrawn="1"/>
        </p:nvSpPr>
        <p:spPr bwMode="auto">
          <a:xfrm>
            <a:off x="830263" y="201136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a:extLst>
              <a:ext uri="{FF2B5EF4-FFF2-40B4-BE49-F238E27FC236}">
                <a16:creationId xmlns:a16="http://schemas.microsoft.com/office/drawing/2014/main" id="{70717FAF-6EEA-0D4B-9F85-3DB240679A7A}"/>
              </a:ext>
            </a:extLst>
          </p:cNvPr>
          <p:cNvSpPr>
            <a:spLocks/>
          </p:cNvSpPr>
          <p:nvPr userDrawn="1"/>
        </p:nvSpPr>
        <p:spPr bwMode="auto">
          <a:xfrm>
            <a:off x="830263" y="47609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a:extLst>
              <a:ext uri="{FF2B5EF4-FFF2-40B4-BE49-F238E27FC236}">
                <a16:creationId xmlns:a16="http://schemas.microsoft.com/office/drawing/2014/main" id="{9A5DF538-8BAA-4546-8249-1124F5FCC2EA}"/>
              </a:ext>
            </a:extLst>
          </p:cNvPr>
          <p:cNvSpPr>
            <a:spLocks/>
          </p:cNvSpPr>
          <p:nvPr userDrawn="1"/>
        </p:nvSpPr>
        <p:spPr bwMode="auto">
          <a:xfrm>
            <a:off x="830263" y="28940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a:extLst>
              <a:ext uri="{FF2B5EF4-FFF2-40B4-BE49-F238E27FC236}">
                <a16:creationId xmlns:a16="http://schemas.microsoft.com/office/drawing/2014/main" id="{3D993824-973D-7C4F-9EBA-880A7D66BFFE}"/>
              </a:ext>
            </a:extLst>
          </p:cNvPr>
          <p:cNvSpPr>
            <a:spLocks/>
          </p:cNvSpPr>
          <p:nvPr userDrawn="1"/>
        </p:nvSpPr>
        <p:spPr bwMode="auto">
          <a:xfrm>
            <a:off x="830263" y="568483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a:extLst>
              <a:ext uri="{FF2B5EF4-FFF2-40B4-BE49-F238E27FC236}">
                <a16:creationId xmlns:a16="http://schemas.microsoft.com/office/drawing/2014/main" id="{3EC16C0A-A32A-C44A-9BE1-D13D0DD8E7BB}"/>
              </a:ext>
            </a:extLst>
          </p:cNvPr>
          <p:cNvSpPr>
            <a:spLocks/>
          </p:cNvSpPr>
          <p:nvPr userDrawn="1"/>
        </p:nvSpPr>
        <p:spPr bwMode="auto">
          <a:xfrm>
            <a:off x="830263" y="383857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p>
        </p:txBody>
      </p:sp>
      <p:sp>
        <p:nvSpPr>
          <p:cNvPr id="39" name="Text Placeholder 4"/>
          <p:cNvSpPr>
            <a:spLocks noGrp="1"/>
          </p:cNvSpPr>
          <p:nvPr>
            <p:ph type="body" sz="quarter" idx="17"/>
          </p:nvPr>
        </p:nvSpPr>
        <p:spPr>
          <a:xfrm>
            <a:off x="1638301" y="283586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638301" y="375939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638301" y="5606457"/>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638301" y="191233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638301" y="468292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808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s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p>
        </p:txBody>
      </p:sp>
      <p:sp>
        <p:nvSpPr>
          <p:cNvPr id="13" name="Text Placeholder 4"/>
          <p:cNvSpPr>
            <a:spLocks noGrp="1"/>
          </p:cNvSpPr>
          <p:nvPr>
            <p:ph type="body" sz="quarter" idx="16"/>
          </p:nvPr>
        </p:nvSpPr>
        <p:spPr>
          <a:xfrm>
            <a:off x="649357" y="3564835"/>
            <a:ext cx="3021496"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9ECE79-3623-1742-B02D-0EF962C69227}"/>
              </a:ext>
            </a:extLst>
          </p:cNvPr>
          <p:cNvSpPr>
            <a:spLocks noGrp="1"/>
          </p:cNvSpPr>
          <p:nvPr>
            <p:ph type="body" sz="quarter" idx="17"/>
          </p:nvPr>
        </p:nvSpPr>
        <p:spPr>
          <a:xfrm>
            <a:off x="8415131" y="3564835"/>
            <a:ext cx="3034748"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5159A3A-4068-1E45-96E8-79A4A1FDA763}"/>
              </a:ext>
            </a:extLst>
          </p:cNvPr>
          <p:cNvSpPr>
            <a:spLocks noGrp="1"/>
          </p:cNvSpPr>
          <p:nvPr>
            <p:ph type="body" sz="quarter" idx="18"/>
          </p:nvPr>
        </p:nvSpPr>
        <p:spPr>
          <a:xfrm>
            <a:off x="4505739" y="3564835"/>
            <a:ext cx="3048000"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Title 1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EC5E4-83ED-514F-853E-AB724778CD15}"/>
              </a:ext>
            </a:extLst>
          </p:cNvPr>
          <p:cNvSpPr/>
          <p:nvPr userDrawn="1"/>
        </p:nvSpPr>
        <p:spPr>
          <a:xfrm>
            <a:off x="0" y="0"/>
            <a:ext cx="12192000" cy="685799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FD9902-EDC6-AD4E-A5CD-9FBCAF7DE62F}"/>
              </a:ext>
            </a:extLst>
          </p:cNvPr>
          <p:cNvSpPr>
            <a:spLocks noGrp="1"/>
          </p:cNvSpPr>
          <p:nvPr>
            <p:ph type="ctrTitle"/>
          </p:nvPr>
        </p:nvSpPr>
        <p:spPr>
          <a:xfrm>
            <a:off x="1073625" y="461317"/>
            <a:ext cx="10008359" cy="1211047"/>
          </a:xfrm>
        </p:spPr>
        <p:txBody>
          <a:bodyPr>
            <a:noAutofit/>
          </a:bodyPr>
          <a:lstStyle>
            <a:lvl1pPr marL="0" algn="l">
              <a:defRPr sz="5700" b="0">
                <a:solidFill>
                  <a:schemeClr val="accent3"/>
                </a:solidFill>
                <a:latin typeface="Cambria" panose="02040503050406030204" pitchFamily="18" charset="0"/>
                <a:ea typeface="Cambria" panose="02040503050406030204" pitchFamily="18" charset="0"/>
                <a:cs typeface="Arial" panose="020B0604020202020204" pitchFamily="34" charset="0"/>
              </a:defRPr>
            </a:lvl1pPr>
          </a:lstStyle>
          <a:p>
            <a:r>
              <a:rPr lang="en-US"/>
              <a:t>Click to edit Master title style</a:t>
            </a:r>
          </a:p>
        </p:txBody>
      </p:sp>
      <p:sp>
        <p:nvSpPr>
          <p:cNvPr id="6" name="Text Placeholder 9">
            <a:extLst>
              <a:ext uri="{FF2B5EF4-FFF2-40B4-BE49-F238E27FC236}">
                <a16:creationId xmlns:a16="http://schemas.microsoft.com/office/drawing/2014/main" id="{67DDD03F-8E78-EA4B-A5F1-C9F6D3307B0C}"/>
              </a:ext>
            </a:extLst>
          </p:cNvPr>
          <p:cNvSpPr>
            <a:spLocks noGrp="1"/>
          </p:cNvSpPr>
          <p:nvPr>
            <p:ph type="body" sz="quarter" idx="10" hasCustomPrompt="1"/>
          </p:nvPr>
        </p:nvSpPr>
        <p:spPr>
          <a:xfrm>
            <a:off x="1073623" y="1874520"/>
            <a:ext cx="10008361" cy="4360024"/>
          </a:xfrm>
        </p:spPr>
        <p:txBody>
          <a:bodyPr numCol="1" spcCol="182880">
            <a:normAutofit/>
          </a:bodyPr>
          <a:lstStyle>
            <a:lvl1pPr marL="0" indent="0">
              <a:lnSpc>
                <a:spcPct val="100000"/>
              </a:lnSpc>
              <a:buFontTx/>
              <a:buNone/>
              <a:defRPr sz="2000" b="1">
                <a:solidFill>
                  <a:schemeClr val="accent3"/>
                </a:solidFill>
                <a:latin typeface="Cambria" panose="02040503050406030204" pitchFamily="18" charset="0"/>
                <a:ea typeface="Cambria" panose="02040503050406030204" pitchFamily="18" charset="0"/>
                <a:cs typeface="Arial" panose="020B0604020202020204" pitchFamily="34" charset="0"/>
              </a:defRPr>
            </a:lvl1pPr>
            <a:lvl2pPr marL="457200" indent="0">
              <a:lnSpc>
                <a:spcPct val="100000"/>
              </a:lnSpc>
              <a:buFontTx/>
              <a:buNone/>
              <a:defRPr sz="2000" b="1">
                <a:solidFill>
                  <a:schemeClr val="accent3"/>
                </a:solidFill>
                <a:latin typeface="Cambria" panose="02040503050406030204" pitchFamily="18" charset="0"/>
                <a:ea typeface="Cambria" panose="02040503050406030204" pitchFamily="18" charset="0"/>
                <a:cs typeface="Arial" panose="020B0604020202020204" pitchFamily="34" charset="0"/>
              </a:defRPr>
            </a:lvl2pPr>
            <a:lvl3pPr marL="914400" indent="0">
              <a:lnSpc>
                <a:spcPct val="100000"/>
              </a:lnSpc>
              <a:buFontTx/>
              <a:buNone/>
              <a:defRPr sz="2000" b="1">
                <a:solidFill>
                  <a:schemeClr val="accent3"/>
                </a:solidFill>
                <a:latin typeface="Cambria" panose="02040503050406030204" pitchFamily="18" charset="0"/>
                <a:ea typeface="Cambria" panose="02040503050406030204" pitchFamily="18" charset="0"/>
                <a:cs typeface="Arial" panose="020B0604020202020204" pitchFamily="34" charset="0"/>
              </a:defRPr>
            </a:lvl3pPr>
            <a:lvl4pPr marL="1371600" indent="0">
              <a:lnSpc>
                <a:spcPct val="100000"/>
              </a:lnSpc>
              <a:buFontTx/>
              <a:buNone/>
              <a:defRPr sz="2000" b="1">
                <a:solidFill>
                  <a:schemeClr val="accent3"/>
                </a:solidFill>
                <a:latin typeface="Cambria" panose="02040503050406030204" pitchFamily="18" charset="0"/>
                <a:ea typeface="Cambria" panose="02040503050406030204" pitchFamily="18" charset="0"/>
                <a:cs typeface="Arial" panose="020B0604020202020204" pitchFamily="34" charset="0"/>
              </a:defRPr>
            </a:lvl4pPr>
            <a:lvl5pPr marL="1828800" indent="0">
              <a:lnSpc>
                <a:spcPct val="100000"/>
              </a:lnSpc>
              <a:buFontTx/>
              <a:buNone/>
              <a:defRPr sz="2000" b="1">
                <a:solidFill>
                  <a:schemeClr val="accent3"/>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13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age Title 2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FA4A0F-E771-C44B-8EF4-6CEFA69A8636}"/>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p>
        </p:txBody>
      </p:sp>
      <p:sp>
        <p:nvSpPr>
          <p:cNvPr id="12" name="Text Placehold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ge Title 3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9BDE16-B340-7542-9280-7D4837E5A41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p>
        </p:txBody>
      </p:sp>
      <p:sp>
        <p:nvSpPr>
          <p:cNvPr id="7" name="Text Placehold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Title 4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0507" y="490967"/>
            <a:ext cx="10540101" cy="1211047"/>
          </a:xfrm>
        </p:spPr>
        <p:txBody>
          <a:bodyPr>
            <a:noAutofit/>
          </a:bodyPr>
          <a:lstStyle>
            <a:lvl1pPr marL="0" algn="ctr">
              <a:defRPr sz="5700" b="1">
                <a:solidFill>
                  <a:schemeClr val="bg1"/>
                </a:solidFill>
                <a:latin typeface="+mj-lt"/>
                <a:cs typeface="Arial" panose="020B0604020202020204" pitchFamily="34" charset="0"/>
              </a:defRPr>
            </a:lvl1pPr>
          </a:lstStyle>
          <a:p>
            <a:r>
              <a:rPr lang="en-US"/>
              <a:t>Click to edit Master title style</a:t>
            </a:r>
          </a:p>
        </p:txBody>
      </p:sp>
      <p:sp>
        <p:nvSpPr>
          <p:cNvPr id="24" name="Text Placeholder 9"/>
          <p:cNvSpPr>
            <a:spLocks noGrp="1"/>
          </p:cNvSpPr>
          <p:nvPr>
            <p:ph type="body" sz="quarter" idx="10"/>
          </p:nvPr>
        </p:nvSpPr>
        <p:spPr>
          <a:xfrm>
            <a:off x="1896643" y="2160676"/>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4" name="Text Placeholder 9"/>
          <p:cNvSpPr>
            <a:spLocks noGrp="1"/>
          </p:cNvSpPr>
          <p:nvPr>
            <p:ph type="body" sz="quarter" idx="22"/>
          </p:nvPr>
        </p:nvSpPr>
        <p:spPr>
          <a:xfrm>
            <a:off x="1896643" y="3557015"/>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23"/>
          </p:nvPr>
        </p:nvSpPr>
        <p:spPr>
          <a:xfrm>
            <a:off x="1896643" y="4953354"/>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6" name="Free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itle 6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p>
        </p:txBody>
      </p:sp>
      <p:sp>
        <p:nvSpPr>
          <p:cNvPr id="16" name="Text Placeholder 9"/>
          <p:cNvSpPr>
            <a:spLocks noGrp="1"/>
          </p:cNvSpPr>
          <p:nvPr>
            <p:ph type="body" sz="quarter" idx="10"/>
          </p:nvPr>
        </p:nvSpPr>
        <p:spPr>
          <a:xfrm>
            <a:off x="508001"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7" name="Text Placeholder 9"/>
          <p:cNvSpPr>
            <a:spLocks noGrp="1"/>
          </p:cNvSpPr>
          <p:nvPr>
            <p:ph type="body" sz="quarter" idx="11"/>
          </p:nvPr>
        </p:nvSpPr>
        <p:spPr>
          <a:xfrm>
            <a:off x="6298444"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3458A7-00DB-2F4D-A10D-863E6495F149}" type="datetimeFigureOut">
              <a:rPr lang="en-US"/>
              <a:pPr>
                <a:defRPr/>
              </a:pPr>
              <a:t>2/27/2023</a:t>
            </a:fld>
            <a:endParaRPr lang="en-US"/>
          </a:p>
        </p:txBody>
      </p:sp>
      <p:sp>
        <p:nvSpPr>
          <p:cNvPr id="5" name="Footer Placehold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4B6B05-D73D-1A49-8C93-5682AA18860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3" r:id="rId2"/>
    <p:sldLayoutId id="2147483924" r:id="rId3"/>
    <p:sldLayoutId id="2147483925" r:id="rId4"/>
    <p:sldLayoutId id="2147483928" r:id="rId5"/>
    <p:sldLayoutId id="2147483929" r:id="rId6"/>
    <p:sldLayoutId id="2147483930" r:id="rId7"/>
    <p:sldLayoutId id="2147483931" r:id="rId8"/>
    <p:sldLayoutId id="2147483933" r:id="rId9"/>
    <p:sldLayoutId id="2147483934" r:id="rId10"/>
    <p:sldLayoutId id="2147483937" r:id="rId11"/>
    <p:sldLayoutId id="2147483938" r:id="rId12"/>
    <p:sldLayoutId id="2147483939" r:id="rId13"/>
    <p:sldLayoutId id="2147483941" r:id="rId14"/>
    <p:sldLayoutId id="2147483942" r:id="rId15"/>
    <p:sldLayoutId id="2147483943" r:id="rId16"/>
    <p:sldLayoutId id="2147483944" r:id="rId1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CD912E-4948-0538-9E94-7DC1835B7C6D}"/>
              </a:ext>
            </a:extLst>
          </p:cNvPr>
          <p:cNvSpPr/>
          <p:nvPr/>
        </p:nvSpPr>
        <p:spPr>
          <a:xfrm>
            <a:off x="9306479" y="228885"/>
            <a:ext cx="2596572" cy="1045028"/>
          </a:xfrm>
          <a:prstGeom prst="rect">
            <a:avLst/>
          </a:prstGeom>
          <a:solidFill>
            <a:schemeClr val="accent3">
              <a:alpha val="70000"/>
            </a:schemeClr>
          </a:solidFill>
          <a:ln>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526971" y="1959429"/>
            <a:ext cx="5060610" cy="950458"/>
          </a:xfrm>
        </p:spPr>
        <p:txBody>
          <a:bodyPr/>
          <a:lstStyle/>
          <a:p>
            <a:pPr eaLnBrk="1" hangingPunct="1"/>
            <a:r>
              <a:rPr lang="es-419" altLang="en-US" sz="3600" i="1" dirty="0">
                <a:solidFill>
                  <a:schemeClr val="accent5"/>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Oportunidad para Expandir la Capacidad del Cuidado de Niños</a:t>
            </a:r>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937517" y="4174616"/>
            <a:ext cx="4478695" cy="538162"/>
          </a:xfrm>
        </p:spPr>
        <p:txBody>
          <a:bodyPr/>
          <a:lstStyle/>
          <a:p>
            <a:pPr eaLnBrk="1" hangingPunct="1">
              <a:spcBef>
                <a:spcPts val="600"/>
              </a:spcBef>
            </a:pPr>
            <a:r>
              <a:rPr lang="es-419" altLang="en-US" sz="2000" dirty="0" err="1">
                <a:solidFill>
                  <a:schemeClr val="accent5"/>
                </a:solidFill>
                <a:latin typeface="Cambria" panose="02040503050406030204" pitchFamily="18" charset="0"/>
                <a:ea typeface="Cambria" panose="02040503050406030204" pitchFamily="18" charset="0"/>
                <a:cs typeface="Glegoo" pitchFamily="2" charset="0"/>
              </a:rPr>
              <a:t>Communities</a:t>
            </a:r>
            <a:r>
              <a:rPr lang="es-419" altLang="en-US" sz="2000" dirty="0">
                <a:solidFill>
                  <a:schemeClr val="accent5"/>
                </a:solidFill>
                <a:latin typeface="Cambria" panose="02040503050406030204" pitchFamily="18" charset="0"/>
                <a:ea typeface="Cambria" panose="02040503050406030204" pitchFamily="18" charset="0"/>
                <a:cs typeface="Glegoo" pitchFamily="2" charset="0"/>
              </a:rPr>
              <a:t> </a:t>
            </a:r>
            <a:r>
              <a:rPr lang="es-419" altLang="en-US" sz="2000" dirty="0" err="1">
                <a:solidFill>
                  <a:schemeClr val="accent5"/>
                </a:solidFill>
                <a:latin typeface="Cambria" panose="02040503050406030204" pitchFamily="18" charset="0"/>
                <a:ea typeface="Cambria" panose="02040503050406030204" pitchFamily="18" charset="0"/>
                <a:cs typeface="Glegoo" pitchFamily="2" charset="0"/>
              </a:rPr>
              <a:t>for</a:t>
            </a:r>
            <a:r>
              <a:rPr lang="es-419" altLang="en-US" sz="2000" dirty="0">
                <a:solidFill>
                  <a:schemeClr val="accent5"/>
                </a:solidFill>
                <a:latin typeface="Cambria" panose="02040503050406030204" pitchFamily="18" charset="0"/>
                <a:ea typeface="Cambria" panose="02040503050406030204" pitchFamily="18" charset="0"/>
                <a:cs typeface="Glegoo" pitchFamily="2" charset="0"/>
              </a:rPr>
              <a:t> </a:t>
            </a:r>
            <a:r>
              <a:rPr lang="es-419" altLang="en-US" sz="2000" dirty="0" err="1">
                <a:solidFill>
                  <a:schemeClr val="accent5"/>
                </a:solidFill>
                <a:latin typeface="Cambria" panose="02040503050406030204" pitchFamily="18" charset="0"/>
                <a:ea typeface="Cambria" panose="02040503050406030204" pitchFamily="18" charset="0"/>
                <a:cs typeface="Glegoo" pitchFamily="2" charset="0"/>
              </a:rPr>
              <a:t>Kids</a:t>
            </a:r>
            <a:r>
              <a:rPr lang="es-419" altLang="en-US" sz="2000" dirty="0">
                <a:solidFill>
                  <a:schemeClr val="accent5"/>
                </a:solidFill>
                <a:latin typeface="Cambria" panose="02040503050406030204" pitchFamily="18" charset="0"/>
                <a:ea typeface="Cambria" panose="02040503050406030204" pitchFamily="18" charset="0"/>
                <a:cs typeface="Glegoo" pitchFamily="2" charset="0"/>
              </a:rPr>
              <a:t> </a:t>
            </a:r>
          </a:p>
          <a:p>
            <a:pPr eaLnBrk="1" hangingPunct="1">
              <a:spcBef>
                <a:spcPts val="600"/>
              </a:spcBef>
            </a:pPr>
            <a:r>
              <a:rPr lang="es-419" altLang="en-US" sz="1400" dirty="0">
                <a:solidFill>
                  <a:schemeClr val="accent2"/>
                </a:solidFill>
                <a:latin typeface="Cambria" panose="02040503050406030204" pitchFamily="18" charset="0"/>
                <a:ea typeface="Cambria" panose="02040503050406030204" pitchFamily="18" charset="0"/>
                <a:cs typeface="Glegoo" pitchFamily="2" charset="0"/>
              </a:rPr>
              <a:t>en honrosa asociación con</a:t>
            </a:r>
          </a:p>
          <a:p>
            <a:pPr eaLnBrk="1" hangingPunct="1">
              <a:spcBef>
                <a:spcPts val="600"/>
              </a:spcBef>
            </a:pPr>
            <a:r>
              <a:rPr lang="es-419" altLang="en-US" sz="2000" dirty="0">
                <a:solidFill>
                  <a:schemeClr val="accent5"/>
                </a:solidFill>
                <a:latin typeface="Cambria" panose="02040503050406030204" pitchFamily="18" charset="0"/>
                <a:ea typeface="Cambria" panose="02040503050406030204" pitchFamily="18" charset="0"/>
                <a:cs typeface="Glegoo" pitchFamily="2" charset="0"/>
              </a:rPr>
              <a:t>Departamento de Salud y Servicios Humanos de Nebraska</a:t>
            </a:r>
          </a:p>
        </p:txBody>
      </p:sp>
      <p:pic>
        <p:nvPicPr>
          <p:cNvPr id="2" name="Picture 4">
            <a:extLst>
              <a:ext uri="{FF2B5EF4-FFF2-40B4-BE49-F238E27FC236}">
                <a16:creationId xmlns:a16="http://schemas.microsoft.com/office/drawing/2014/main" id="{D95CA855-448D-1943-AF48-7640E315007E}"/>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saturation sat="126000"/>
                    </a14:imgEffect>
                  </a14:imgLayer>
                </a14:imgProps>
              </a:ext>
              <a:ext uri="{28A0092B-C50C-407E-A947-70E740481C1C}">
                <a14:useLocalDpi xmlns:a14="http://schemas.microsoft.com/office/drawing/2010/main" val="0"/>
              </a:ext>
            </a:extLst>
          </a:blip>
          <a:srcRect/>
          <a:stretch>
            <a:fillRect/>
          </a:stretch>
        </p:blipFill>
        <p:spPr bwMode="auto">
          <a:xfrm>
            <a:off x="9479720" y="333717"/>
            <a:ext cx="2250090" cy="8353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905662" y="305696"/>
            <a:ext cx="11118375" cy="1211047"/>
          </a:xfrm>
        </p:spPr>
        <p:txBody>
          <a:bodyPr/>
          <a:lstStyle/>
          <a:p>
            <a:r>
              <a:rPr lang="es-419" sz="7200" b="1" dirty="0">
                <a:effectLst>
                  <a:outerShdw blurRad="38100" dist="38100" dir="2700000" algn="tl">
                    <a:srgbClr val="000000">
                      <a:alpha val="43137"/>
                    </a:srgbClr>
                  </a:outerShdw>
                </a:effectLst>
              </a:rPr>
              <a:t>Gastos No Permitidos</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905662" y="1893223"/>
            <a:ext cx="10008361" cy="4360024"/>
          </a:xfrm>
        </p:spPr>
        <p:txBody>
          <a:bodyPr>
            <a:normAutofit/>
          </a:bodyPr>
          <a:lstStyle/>
          <a:p>
            <a:pPr marL="457200" indent="-457200">
              <a:spcBef>
                <a:spcPts val="0"/>
              </a:spcBef>
              <a:buFont typeface="Arial" panose="020B0604020202020204" pitchFamily="34" charset="0"/>
              <a:buChar char="•"/>
            </a:pPr>
            <a:r>
              <a:rPr lang="es-MX" sz="2800" dirty="0"/>
              <a:t>Cualquier cosa que no esté directamente relacionada con el aumento de la capacidad</a:t>
            </a:r>
          </a:p>
          <a:p>
            <a:pPr marL="457200" indent="-457200">
              <a:spcBef>
                <a:spcPts val="0"/>
              </a:spcBef>
              <a:buFont typeface="Arial" panose="020B0604020202020204" pitchFamily="34" charset="0"/>
              <a:buChar char="•"/>
            </a:pPr>
            <a:r>
              <a:rPr lang="es-MX" sz="2800" dirty="0"/>
              <a:t>Alimentos</a:t>
            </a:r>
          </a:p>
          <a:p>
            <a:pPr marL="457200" indent="-457200">
              <a:spcBef>
                <a:spcPts val="0"/>
              </a:spcBef>
              <a:buFont typeface="Arial" panose="020B0604020202020204" pitchFamily="34" charset="0"/>
              <a:buChar char="•"/>
            </a:pPr>
            <a:r>
              <a:rPr lang="es-MX" sz="2800" dirty="0"/>
              <a:t>Artículos desechables</a:t>
            </a:r>
          </a:p>
          <a:p>
            <a:pPr marL="457200" indent="-457200">
              <a:spcBef>
                <a:spcPts val="0"/>
              </a:spcBef>
              <a:buFont typeface="Arial" panose="020B0604020202020204" pitchFamily="34" charset="0"/>
              <a:buChar char="•"/>
            </a:pPr>
            <a:r>
              <a:rPr lang="es-MX" sz="2800" dirty="0"/>
              <a:t>Artículos consumibles (excepto artículos de oficina y artículos utilizados en el plan de estudios, como crayones)</a:t>
            </a:r>
          </a:p>
          <a:p>
            <a:pPr marL="457200" indent="-457200">
              <a:spcBef>
                <a:spcPts val="0"/>
              </a:spcBef>
              <a:buFont typeface="Arial" panose="020B0604020202020204" pitchFamily="34" charset="0"/>
              <a:buChar char="•"/>
            </a:pPr>
            <a:r>
              <a:rPr lang="es-MX" sz="2800" dirty="0"/>
              <a:t>Equipos de $5,000 y más, a menos que haya un permiso especial</a:t>
            </a:r>
          </a:p>
          <a:p>
            <a:pPr marL="457200" indent="-457200">
              <a:spcBef>
                <a:spcPts val="0"/>
              </a:spcBef>
              <a:buFont typeface="Arial" panose="020B0604020202020204" pitchFamily="34" charset="0"/>
              <a:buChar char="•"/>
            </a:pPr>
            <a:endParaRPr lang="en-US" sz="2800" dirty="0"/>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descr="No sign outline">
            <a:extLst>
              <a:ext uri="{FF2B5EF4-FFF2-40B4-BE49-F238E27FC236}">
                <a16:creationId xmlns:a16="http://schemas.microsoft.com/office/drawing/2014/main" id="{82315F05-EE05-83A4-06A8-4A67C40D4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6986" y="1516743"/>
            <a:ext cx="5497550" cy="5497550"/>
          </a:xfrm>
          <a:prstGeom prst="rect">
            <a:avLst/>
          </a:prstGeom>
        </p:spPr>
      </p:pic>
    </p:spTree>
    <p:extLst>
      <p:ext uri="{BB962C8B-B14F-4D97-AF65-F5344CB8AC3E}">
        <p14:creationId xmlns:p14="http://schemas.microsoft.com/office/powerpoint/2010/main" val="249598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784400" y="652459"/>
            <a:ext cx="10623199" cy="1211047"/>
          </a:xfrm>
        </p:spPr>
        <p:txBody>
          <a:bodyPr/>
          <a:lstStyle/>
          <a:p>
            <a:r>
              <a:rPr lang="es-419" sz="7200" b="1" dirty="0">
                <a:effectLst>
                  <a:outerShdw blurRad="38100" dist="38100" dir="2700000" algn="tl">
                    <a:srgbClr val="000000">
                      <a:alpha val="43137"/>
                    </a:srgbClr>
                  </a:outerShdw>
                </a:effectLst>
              </a:rPr>
              <a:t>Preguntas y Respuestas</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905662" y="1893223"/>
            <a:ext cx="10008361" cy="4360024"/>
          </a:xfrm>
        </p:spPr>
        <p:txBody>
          <a:bodyPr>
            <a:normAutofit/>
          </a:bodyPr>
          <a:lstStyle/>
          <a:p>
            <a:pPr>
              <a:spcBef>
                <a:spcPts val="0"/>
              </a:spcBef>
            </a:pPr>
            <a:r>
              <a:rPr lang="es-419" sz="2800" dirty="0">
                <a:latin typeface="Cambria"/>
                <a:ea typeface="Cambria"/>
                <a:cs typeface="Arial"/>
              </a:rPr>
              <a:t>2da Sesión: 24 de febrero a las 12:00pm CST / 11:00am MST</a:t>
            </a:r>
          </a:p>
          <a:p>
            <a:pPr>
              <a:spcBef>
                <a:spcPts val="0"/>
              </a:spcBef>
            </a:pPr>
            <a:endParaRPr lang="es-419" sz="2800" dirty="0"/>
          </a:p>
          <a:p>
            <a:pPr>
              <a:spcBef>
                <a:spcPts val="0"/>
              </a:spcBef>
            </a:pPr>
            <a:r>
              <a:rPr lang="es-419" sz="2800" u="sng" dirty="0">
                <a:latin typeface="Cambria"/>
                <a:ea typeface="Cambria"/>
                <a:cs typeface="Arial"/>
              </a:rPr>
              <a:t>https://www.communitiesforkids.org/arp.html</a:t>
            </a:r>
            <a:endParaRPr lang="es-419" sz="2800" dirty="0">
              <a:latin typeface="Cambria"/>
              <a:ea typeface="Cambria"/>
              <a:cs typeface="Arial"/>
            </a:endParaRP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descr="Badge Question Mark outline">
            <a:extLst>
              <a:ext uri="{FF2B5EF4-FFF2-40B4-BE49-F238E27FC236}">
                <a16:creationId xmlns:a16="http://schemas.microsoft.com/office/drawing/2014/main" id="{7E54169D-86C2-F05E-5A27-4CCA24EA9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9728" y="2089053"/>
            <a:ext cx="4936692" cy="4936692"/>
          </a:xfrm>
          <a:prstGeom prst="rect">
            <a:avLst/>
          </a:prstGeom>
        </p:spPr>
      </p:pic>
    </p:spTree>
    <p:extLst>
      <p:ext uri="{BB962C8B-B14F-4D97-AF65-F5344CB8AC3E}">
        <p14:creationId xmlns:p14="http://schemas.microsoft.com/office/powerpoint/2010/main" val="239353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2E6E4-4C8B-5821-82A9-45ACF8DD82B4}"/>
              </a:ext>
            </a:extLst>
          </p:cNvPr>
          <p:cNvSpPr/>
          <p:nvPr/>
        </p:nvSpPr>
        <p:spPr>
          <a:xfrm>
            <a:off x="849679" y="1798219"/>
            <a:ext cx="6835114" cy="3314953"/>
          </a:xfrm>
          <a:prstGeom prst="rect">
            <a:avLst/>
          </a:prstGeom>
          <a:solidFill>
            <a:schemeClr val="accent3">
              <a:alpha val="69000"/>
            </a:schemeClr>
          </a:solidFill>
          <a:ln>
            <a:solidFill>
              <a:schemeClr val="tx1">
                <a:lumMod val="90000"/>
                <a:lumOff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6" name="Rectangle 5">
            <a:extLst>
              <a:ext uri="{FF2B5EF4-FFF2-40B4-BE49-F238E27FC236}">
                <a16:creationId xmlns:a16="http://schemas.microsoft.com/office/drawing/2014/main" id="{EC1B4FA7-8E56-76EA-8825-78322D2F54BB}"/>
              </a:ext>
            </a:extLst>
          </p:cNvPr>
          <p:cNvSpPr/>
          <p:nvPr/>
        </p:nvSpPr>
        <p:spPr>
          <a:xfrm>
            <a:off x="9234572" y="338439"/>
            <a:ext cx="2596572" cy="1045028"/>
          </a:xfrm>
          <a:prstGeom prst="rect">
            <a:avLst/>
          </a:prstGeom>
          <a:solidFill>
            <a:schemeClr val="accent3">
              <a:alpha val="72000"/>
            </a:schemeClr>
          </a:solidFill>
          <a:ln>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419" dirty="0"/>
          </a:p>
        </p:txBody>
      </p:sp>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1651518" y="461317"/>
            <a:ext cx="7409813" cy="1211047"/>
          </a:xfrm>
        </p:spPr>
        <p:txBody>
          <a:bodyPr/>
          <a:lstStyle/>
          <a:p>
            <a:r>
              <a:rPr lang="es-419" sz="7200" b="1" dirty="0">
                <a:effectLst>
                  <a:outerShdw blurRad="38100" dist="38100" dir="2700000" algn="tl">
                    <a:srgbClr val="000000">
                      <a:alpha val="43137"/>
                    </a:srgbClr>
                  </a:outerShdw>
                </a:effectLst>
              </a:rPr>
              <a:t>!A Comenzar!</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849680" y="1877270"/>
            <a:ext cx="6835114" cy="4805722"/>
          </a:xfrm>
        </p:spPr>
        <p:txBody>
          <a:bodyPr>
            <a:normAutofit fontScale="92500" lnSpcReduction="20000"/>
          </a:bodyPr>
          <a:lstStyle/>
          <a:p>
            <a:pPr>
              <a:spcBef>
                <a:spcPts val="0"/>
              </a:spcBef>
            </a:pPr>
            <a:r>
              <a:rPr lang="es-419" sz="2800" dirty="0">
                <a:solidFill>
                  <a:schemeClr val="accent2"/>
                </a:solidFill>
                <a:latin typeface="Cambria"/>
                <a:ea typeface="Cambria"/>
                <a:cs typeface="Arial"/>
              </a:rPr>
              <a:t>Fecha límite para la entrega de propuestas: </a:t>
            </a:r>
            <a:endParaRPr lang="es-419" sz="2800" dirty="0">
              <a:solidFill>
                <a:schemeClr val="accent2"/>
              </a:solidFill>
            </a:endParaRPr>
          </a:p>
          <a:p>
            <a:pPr>
              <a:spcBef>
                <a:spcPts val="0"/>
              </a:spcBef>
            </a:pPr>
            <a:r>
              <a:rPr lang="es-419" sz="2800" dirty="0">
                <a:solidFill>
                  <a:schemeClr val="accent5"/>
                </a:solidFill>
                <a:latin typeface="Cambria"/>
                <a:ea typeface="Cambria"/>
                <a:cs typeface="Arial"/>
              </a:rPr>
              <a:t>24 de marzo, 2023 a las 5pm CST/4pm MST</a:t>
            </a:r>
            <a:endParaRPr lang="es-419" sz="2800" dirty="0">
              <a:solidFill>
                <a:schemeClr val="accent5"/>
              </a:solidFill>
            </a:endParaRPr>
          </a:p>
          <a:p>
            <a:pPr>
              <a:spcBef>
                <a:spcPts val="0"/>
              </a:spcBef>
            </a:pPr>
            <a:endParaRPr lang="es-419" sz="2800" dirty="0"/>
          </a:p>
          <a:p>
            <a:pPr>
              <a:spcBef>
                <a:spcPts val="0"/>
              </a:spcBef>
            </a:pPr>
            <a:r>
              <a:rPr lang="es-419" sz="2800" dirty="0">
                <a:solidFill>
                  <a:schemeClr val="accent2"/>
                </a:solidFill>
                <a:latin typeface="Cambria"/>
                <a:ea typeface="Cambria"/>
                <a:cs typeface="Arial"/>
              </a:rPr>
              <a:t>Anuncio de Contratos:  </a:t>
            </a:r>
            <a:endParaRPr lang="es-419" sz="2800" dirty="0">
              <a:solidFill>
                <a:schemeClr val="accent2"/>
              </a:solidFill>
            </a:endParaRPr>
          </a:p>
          <a:p>
            <a:pPr>
              <a:spcBef>
                <a:spcPts val="0"/>
              </a:spcBef>
            </a:pPr>
            <a:r>
              <a:rPr lang="es-419" sz="2800" dirty="0">
                <a:solidFill>
                  <a:schemeClr val="accent5"/>
                </a:solidFill>
                <a:latin typeface="Cambria"/>
                <a:ea typeface="Cambria"/>
                <a:cs typeface="Arial"/>
              </a:rPr>
              <a:t>15 de mayo, 2023</a:t>
            </a:r>
          </a:p>
          <a:p>
            <a:pPr>
              <a:spcBef>
                <a:spcPts val="0"/>
              </a:spcBef>
            </a:pPr>
            <a:endParaRPr lang="es-419" sz="2800" dirty="0"/>
          </a:p>
          <a:p>
            <a:pPr>
              <a:spcBef>
                <a:spcPts val="0"/>
              </a:spcBef>
            </a:pPr>
            <a:r>
              <a:rPr lang="es-419" sz="2800" dirty="0">
                <a:solidFill>
                  <a:schemeClr val="accent2"/>
                </a:solidFill>
                <a:latin typeface="Cambria"/>
                <a:ea typeface="Cambria"/>
                <a:cs typeface="Arial"/>
              </a:rPr>
              <a:t>Periodo de Contrato:  </a:t>
            </a:r>
            <a:endParaRPr lang="es-419" sz="2800" dirty="0">
              <a:solidFill>
                <a:schemeClr val="accent2"/>
              </a:solidFill>
            </a:endParaRPr>
          </a:p>
          <a:p>
            <a:pPr>
              <a:spcBef>
                <a:spcPts val="0"/>
              </a:spcBef>
            </a:pPr>
            <a:r>
              <a:rPr lang="es-419" sz="2800" dirty="0">
                <a:solidFill>
                  <a:schemeClr val="accent5"/>
                </a:solidFill>
                <a:latin typeface="Cambria"/>
                <a:ea typeface="Cambria"/>
                <a:cs typeface="Arial"/>
              </a:rPr>
              <a:t>1 de julio, 2023 – 30 de junio, 2024</a:t>
            </a:r>
          </a:p>
          <a:p>
            <a:pPr>
              <a:spcBef>
                <a:spcPts val="0"/>
              </a:spcBef>
            </a:pPr>
            <a:endParaRPr lang="es-419" sz="2800" dirty="0"/>
          </a:p>
          <a:p>
            <a:endParaRPr lang="es-419" sz="2200" u="sng" dirty="0">
              <a:latin typeface="Cambria"/>
              <a:ea typeface="Cambria"/>
              <a:cs typeface="Arial"/>
            </a:endParaRPr>
          </a:p>
          <a:p>
            <a:r>
              <a:rPr lang="es-419" sz="2800" u="sng" dirty="0">
                <a:latin typeface="Cambria"/>
                <a:ea typeface="Cambria"/>
                <a:cs typeface="Arial"/>
              </a:rPr>
              <a:t>Todos los programas que reciben fondos deben estar abiertos, operativos y aceptando niños a más tardar el 30 de junio del 2024</a:t>
            </a: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descr="Tricycle outline">
            <a:extLst>
              <a:ext uri="{FF2B5EF4-FFF2-40B4-BE49-F238E27FC236}">
                <a16:creationId xmlns:a16="http://schemas.microsoft.com/office/drawing/2014/main" id="{7E54169D-86C2-F05E-5A27-4CCA24EA9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94452" y="2471016"/>
            <a:ext cx="4936692" cy="4936692"/>
          </a:xfrm>
          <a:prstGeom prst="rect">
            <a:avLst/>
          </a:prstGeom>
        </p:spPr>
      </p:pic>
      <p:pic>
        <p:nvPicPr>
          <p:cNvPr id="4" name="Picture 4">
            <a:extLst>
              <a:ext uri="{FF2B5EF4-FFF2-40B4-BE49-F238E27FC236}">
                <a16:creationId xmlns:a16="http://schemas.microsoft.com/office/drawing/2014/main" id="{3B3941C0-2474-413C-038D-D6F387B27B90}"/>
              </a:ext>
            </a:extLst>
          </p:cNvPr>
          <p:cNvPicPr>
            <a:picLocks noChangeAspect="1" noChangeArrowheads="1"/>
          </p:cNvPicPr>
          <p:nvPr/>
        </p:nvPicPr>
        <p:blipFill>
          <a:blip r:embed="rId5">
            <a:alphaModFix/>
            <a:extLst>
              <a:ext uri="{BEBA8EAE-BF5A-486C-A8C5-ECC9F3942E4B}">
                <a14:imgProps xmlns:a14="http://schemas.microsoft.com/office/drawing/2010/main">
                  <a14:imgLayer r:embed="rId6">
                    <a14:imgEffect>
                      <a14:saturation sat="126000"/>
                    </a14:imgEffect>
                  </a14:imgLayer>
                </a14:imgProps>
              </a:ext>
              <a:ext uri="{28A0092B-C50C-407E-A947-70E740481C1C}">
                <a14:useLocalDpi xmlns:a14="http://schemas.microsoft.com/office/drawing/2010/main" val="0"/>
              </a:ext>
            </a:extLst>
          </a:blip>
          <a:srcRect/>
          <a:stretch>
            <a:fillRect/>
          </a:stretch>
        </p:blipFill>
        <p:spPr bwMode="auto">
          <a:xfrm>
            <a:off x="9407813" y="437674"/>
            <a:ext cx="2250090" cy="8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796534" y="517303"/>
            <a:ext cx="11118375" cy="846748"/>
          </a:xfrm>
        </p:spPr>
        <p:txBody>
          <a:bodyPr/>
          <a:lstStyle/>
          <a:p>
            <a:r>
              <a:rPr lang="es-419" sz="6000" b="1" dirty="0">
                <a:effectLst>
                  <a:outerShdw blurRad="38100" dist="38100" dir="2700000" algn="tl">
                    <a:srgbClr val="000000">
                      <a:alpha val="43137"/>
                    </a:srgbClr>
                  </a:outerShdw>
                </a:effectLst>
                <a:latin typeface="Cambria"/>
                <a:ea typeface="Cambria"/>
                <a:cs typeface="Arial"/>
              </a:rPr>
              <a:t>Ley de Plan de Rescate Estadounidense</a:t>
            </a:r>
            <a:endParaRPr lang="es-419" sz="6000"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665018" y="1912780"/>
            <a:ext cx="10594514" cy="4483903"/>
          </a:xfrm>
        </p:spPr>
        <p:txBody>
          <a:bodyPr>
            <a:normAutofit/>
          </a:bodyPr>
          <a:lstStyle/>
          <a:p>
            <a:pPr marL="457200" indent="-457200">
              <a:spcBef>
                <a:spcPts val="0"/>
              </a:spcBef>
              <a:buFont typeface="Arial" panose="020B0604020202020204" pitchFamily="34" charset="0"/>
              <a:buChar char="•"/>
            </a:pPr>
            <a:endParaRPr lang="en-US" sz="2800" dirty="0"/>
          </a:p>
          <a:p>
            <a:pPr>
              <a:spcBef>
                <a:spcPts val="0"/>
              </a:spcBef>
            </a:pPr>
            <a:r>
              <a:rPr lang="es-MX" sz="2800" b="0" dirty="0">
                <a:latin typeface="Cambria"/>
                <a:ea typeface="Cambria"/>
                <a:cs typeface="Arial"/>
              </a:rPr>
              <a:t>“Este proyecto es posible gracias al financiamiento que el Departamento de Salud y Servicios Humanos de Nebraska recibió a través del Proyecto de Ley 1014 de Nebraska: asignación de fondos asignados al Estado de Nebraska del Fondo de Recuperación Fiscal del Estado por el  Coronavirus según la Ley Federal del Plan de Rescate Estadounidense de 2021, 42 </a:t>
            </a:r>
            <a:r>
              <a:rPr lang="es-MX" sz="2800" b="0" dirty="0" err="1">
                <a:latin typeface="Cambria"/>
                <a:ea typeface="Cambria"/>
                <a:cs typeface="Arial"/>
              </a:rPr>
              <a:t>U.S.C</a:t>
            </a:r>
            <a:r>
              <a:rPr lang="es-MX" sz="2800" b="0" dirty="0">
                <a:latin typeface="Cambria"/>
                <a:ea typeface="Cambria"/>
                <a:cs typeface="Arial"/>
              </a:rPr>
              <a:t>. 802.”</a:t>
            </a:r>
            <a:endParaRPr lang="en-US" dirty="0"/>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1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796534" y="507972"/>
            <a:ext cx="11118375" cy="910282"/>
          </a:xfrm>
        </p:spPr>
        <p:txBody>
          <a:bodyPr/>
          <a:lstStyle/>
          <a:p>
            <a:r>
              <a:rPr lang="es-419" sz="6000" b="1" dirty="0">
                <a:effectLst>
                  <a:outerShdw blurRad="38100" dist="38100" dir="2700000" algn="tl">
                    <a:srgbClr val="000000">
                      <a:alpha val="43137"/>
                    </a:srgbClr>
                  </a:outerShdw>
                </a:effectLst>
              </a:rPr>
              <a:t>Incremento de Capacidad </a:t>
            </a:r>
            <a:br>
              <a:rPr lang="es-419" sz="6000" b="1" dirty="0">
                <a:effectLst>
                  <a:outerShdw blurRad="38100" dist="38100" dir="2700000" algn="tl">
                    <a:srgbClr val="000000">
                      <a:alpha val="43137"/>
                    </a:srgbClr>
                  </a:outerShdw>
                </a:effectLst>
              </a:rPr>
            </a:br>
            <a:r>
              <a:rPr lang="es-419" sz="6000" b="1" dirty="0">
                <a:effectLst>
                  <a:outerShdw blurRad="38100" dist="38100" dir="2700000" algn="tl">
                    <a:srgbClr val="000000">
                      <a:alpha val="43137"/>
                    </a:srgbClr>
                  </a:outerShdw>
                </a:effectLst>
              </a:rPr>
              <a:t>con Licencia</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665018" y="1926475"/>
            <a:ext cx="10008361" cy="4726248"/>
          </a:xfrm>
        </p:spPr>
        <p:txBody>
          <a:bodyPr>
            <a:normAutofit/>
          </a:bodyPr>
          <a:lstStyle/>
          <a:p>
            <a:pPr marL="457200" indent="-457200">
              <a:spcBef>
                <a:spcPts val="0"/>
              </a:spcBef>
              <a:buFont typeface="Arial" panose="020B0604020202020204" pitchFamily="34" charset="0"/>
              <a:buChar char="•"/>
            </a:pPr>
            <a:r>
              <a:rPr lang="es-419" sz="2800" dirty="0"/>
              <a:t>Debe haber CRECIMIENTO visible de la capacidad con licencia para el cuidado de niños en programas de alta calidad</a:t>
            </a:r>
          </a:p>
          <a:p>
            <a:pPr>
              <a:spcBef>
                <a:spcPts val="0"/>
              </a:spcBef>
            </a:pPr>
            <a:endParaRPr lang="es-419" sz="1800" dirty="0"/>
          </a:p>
          <a:p>
            <a:pPr marL="457200" indent="-457200">
              <a:spcBef>
                <a:spcPts val="0"/>
              </a:spcBef>
              <a:buFont typeface="Arial" panose="020B0604020202020204" pitchFamily="34" charset="0"/>
              <a:buChar char="•"/>
            </a:pPr>
            <a:r>
              <a:rPr lang="es-419" sz="2800" dirty="0"/>
              <a:t>Debe participar en el programa </a:t>
            </a:r>
            <a:r>
              <a:rPr lang="es-419" sz="2800" i="1" dirty="0"/>
              <a:t>Step Up to </a:t>
            </a:r>
            <a:r>
              <a:rPr lang="es-419" sz="2800" i="1" dirty="0" err="1"/>
              <a:t>Quality</a:t>
            </a:r>
            <a:r>
              <a:rPr lang="es-419" sz="2800" i="1" dirty="0"/>
              <a:t> </a:t>
            </a:r>
          </a:p>
          <a:p>
            <a:pPr>
              <a:spcBef>
                <a:spcPts val="0"/>
              </a:spcBef>
            </a:pPr>
            <a:endParaRPr lang="es-419" sz="1800" dirty="0"/>
          </a:p>
          <a:p>
            <a:pPr marL="457200" indent="-457200">
              <a:spcBef>
                <a:spcPts val="0"/>
              </a:spcBef>
              <a:buFont typeface="Arial" panose="020B0604020202020204" pitchFamily="34" charset="0"/>
              <a:buChar char="•"/>
            </a:pPr>
            <a:r>
              <a:rPr lang="es-419" sz="2800" dirty="0"/>
              <a:t>Debe registrarse en la Red de Referimientos para el Cuidado de Niños</a:t>
            </a:r>
          </a:p>
          <a:p>
            <a:pPr>
              <a:spcBef>
                <a:spcPts val="0"/>
              </a:spcBef>
            </a:pPr>
            <a:endParaRPr lang="es-419" sz="1800" dirty="0"/>
          </a:p>
          <a:p>
            <a:pPr marL="457200" indent="-457200">
              <a:spcBef>
                <a:spcPts val="0"/>
              </a:spcBef>
              <a:buFont typeface="Arial" panose="020B0604020202020204" pitchFamily="34" charset="0"/>
              <a:buChar char="•"/>
            </a:pPr>
            <a:r>
              <a:rPr lang="es-419" sz="2800" dirty="0"/>
              <a:t>Debe estar dispuesto a aceptar a los niños bajo subsidio</a:t>
            </a:r>
          </a:p>
          <a:p>
            <a:pPr>
              <a:spcBef>
                <a:spcPts val="0"/>
              </a:spcBef>
            </a:pPr>
            <a:endParaRPr lang="en-US" sz="2800" dirty="0"/>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Graphic 5" descr="Deciduous tree outline">
            <a:extLst>
              <a:ext uri="{FF2B5EF4-FFF2-40B4-BE49-F238E27FC236}">
                <a16:creationId xmlns:a16="http://schemas.microsoft.com/office/drawing/2014/main" id="{028596A1-2210-E622-EDDE-9EC1BB2E52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9850" y="2078221"/>
            <a:ext cx="4492688" cy="4492688"/>
          </a:xfrm>
          <a:prstGeom prst="rect">
            <a:avLst/>
          </a:prstGeom>
        </p:spPr>
      </p:pic>
    </p:spTree>
    <p:extLst>
      <p:ext uri="{BB962C8B-B14F-4D97-AF65-F5344CB8AC3E}">
        <p14:creationId xmlns:p14="http://schemas.microsoft.com/office/powerpoint/2010/main" val="245418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905662" y="432743"/>
            <a:ext cx="11118375" cy="1211047"/>
          </a:xfrm>
        </p:spPr>
        <p:txBody>
          <a:bodyPr/>
          <a:lstStyle/>
          <a:p>
            <a:r>
              <a:rPr lang="es-419" sz="6600" b="1" dirty="0">
                <a:effectLst>
                  <a:outerShdw blurRad="38100" dist="38100" dir="2700000" algn="tl">
                    <a:srgbClr val="000000">
                      <a:alpha val="43137"/>
                    </a:srgbClr>
                  </a:outerShdw>
                </a:effectLst>
              </a:rPr>
              <a:t>Oportunidades</a:t>
            </a:r>
            <a:r>
              <a:rPr lang="en-US" sz="6600" b="1" dirty="0">
                <a:effectLst>
                  <a:outerShdw blurRad="38100" dist="38100" dir="2700000" algn="tl">
                    <a:srgbClr val="000000">
                      <a:alpha val="43137"/>
                    </a:srgbClr>
                  </a:outerShdw>
                </a:effectLst>
              </a:rPr>
              <a:t> </a:t>
            </a:r>
            <a:r>
              <a:rPr lang="es-419" sz="6600" b="1" dirty="0">
                <a:effectLst>
                  <a:outerShdw blurRad="38100" dist="38100" dir="2700000" algn="tl">
                    <a:srgbClr val="000000">
                      <a:alpha val="43137"/>
                    </a:srgbClr>
                  </a:outerShdw>
                </a:effectLst>
              </a:rPr>
              <a:t>Aceleradas</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905662" y="2065233"/>
            <a:ext cx="10008361" cy="4188014"/>
          </a:xfrm>
        </p:spPr>
        <p:txBody>
          <a:bodyPr>
            <a:normAutofit fontScale="92500" lnSpcReduction="20000"/>
          </a:bodyPr>
          <a:lstStyle/>
          <a:p>
            <a:pPr>
              <a:spcBef>
                <a:spcPts val="0"/>
              </a:spcBef>
            </a:pPr>
            <a:r>
              <a:rPr lang="es-419" sz="2800" dirty="0">
                <a:latin typeface="Cambria"/>
                <a:ea typeface="Cambria"/>
                <a:cs typeface="Arial"/>
              </a:rPr>
              <a:t>Fecha Límite para la Entrega de Propuestas: </a:t>
            </a:r>
            <a:endParaRPr lang="es-419" sz="2800" dirty="0"/>
          </a:p>
          <a:p>
            <a:pPr>
              <a:spcBef>
                <a:spcPts val="0"/>
              </a:spcBef>
            </a:pPr>
            <a:r>
              <a:rPr lang="es-419" sz="2800" dirty="0">
                <a:latin typeface="Cambria"/>
                <a:ea typeface="Cambria"/>
                <a:cs typeface="Arial"/>
              </a:rPr>
              <a:t>Marzo 24, 2023, 5pm CST / 4pm MST</a:t>
            </a:r>
            <a:endParaRPr lang="es-419" sz="2800" dirty="0"/>
          </a:p>
          <a:p>
            <a:pPr>
              <a:spcBef>
                <a:spcPts val="0"/>
              </a:spcBef>
            </a:pPr>
            <a:endParaRPr lang="es-419" sz="2800" dirty="0"/>
          </a:p>
          <a:p>
            <a:pPr>
              <a:spcBef>
                <a:spcPts val="0"/>
              </a:spcBef>
            </a:pPr>
            <a:r>
              <a:rPr lang="es-419" sz="2800" dirty="0">
                <a:latin typeface="Cambria"/>
                <a:ea typeface="Cambria"/>
                <a:cs typeface="Arial"/>
              </a:rPr>
              <a:t>Anuncio de Contratos:  </a:t>
            </a:r>
            <a:endParaRPr lang="es-419" sz="2800" dirty="0"/>
          </a:p>
          <a:p>
            <a:pPr>
              <a:spcBef>
                <a:spcPts val="0"/>
              </a:spcBef>
            </a:pPr>
            <a:r>
              <a:rPr lang="es-419" sz="2800" dirty="0">
                <a:latin typeface="Cambria"/>
                <a:ea typeface="Cambria"/>
                <a:cs typeface="Arial"/>
              </a:rPr>
              <a:t>Mayo 15, 2023</a:t>
            </a:r>
          </a:p>
          <a:p>
            <a:pPr>
              <a:spcBef>
                <a:spcPts val="0"/>
              </a:spcBef>
            </a:pPr>
            <a:endParaRPr lang="es-419" sz="2800" dirty="0"/>
          </a:p>
          <a:p>
            <a:pPr>
              <a:spcBef>
                <a:spcPts val="0"/>
              </a:spcBef>
            </a:pPr>
            <a:r>
              <a:rPr lang="es-419" sz="2800" dirty="0">
                <a:latin typeface="Cambria"/>
                <a:ea typeface="Cambria"/>
                <a:cs typeface="Arial"/>
              </a:rPr>
              <a:t>Periodo de Contrato:  </a:t>
            </a:r>
            <a:endParaRPr lang="es-419" sz="2800" dirty="0"/>
          </a:p>
          <a:p>
            <a:pPr>
              <a:spcBef>
                <a:spcPts val="0"/>
              </a:spcBef>
            </a:pPr>
            <a:r>
              <a:rPr lang="es-419" sz="2800" dirty="0">
                <a:latin typeface="Cambria"/>
                <a:ea typeface="Cambria"/>
                <a:cs typeface="Arial"/>
              </a:rPr>
              <a:t>Julio 1, 2023 – Junio 30, 2024</a:t>
            </a:r>
          </a:p>
          <a:p>
            <a:pPr>
              <a:spcBef>
                <a:spcPts val="0"/>
              </a:spcBef>
            </a:pPr>
            <a:endParaRPr lang="es-419" sz="2800" dirty="0"/>
          </a:p>
          <a:p>
            <a:r>
              <a:rPr lang="es-419" sz="2800" dirty="0">
                <a:latin typeface="Cambria"/>
                <a:ea typeface="Cambria"/>
                <a:cs typeface="Arial"/>
              </a:rPr>
              <a:t>Todos los programas que reciben fondos deben estar abiertos, operativos y aceptando niños a más tardar el 30 de junio del 2024</a:t>
            </a:r>
          </a:p>
          <a:p>
            <a:endParaRPr lang="es-419" sz="2800" dirty="0"/>
          </a:p>
        </p:txBody>
      </p:sp>
      <p:pic>
        <p:nvPicPr>
          <p:cNvPr id="5" name="Graphic 4" descr="Run outline">
            <a:extLst>
              <a:ext uri="{FF2B5EF4-FFF2-40B4-BE49-F238E27FC236}">
                <a16:creationId xmlns:a16="http://schemas.microsoft.com/office/drawing/2014/main" id="{BE8EAB78-34F6-5F3E-A80C-768A95C7F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0684" y="2065233"/>
            <a:ext cx="2727534" cy="2727534"/>
          </a:xfrm>
          <a:prstGeom prst="rect">
            <a:avLst/>
          </a:prstGeom>
        </p:spPr>
      </p:pic>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30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1584534" y="512356"/>
            <a:ext cx="11118375" cy="1211047"/>
          </a:xfrm>
        </p:spPr>
        <p:txBody>
          <a:bodyPr/>
          <a:lstStyle/>
          <a:p>
            <a:r>
              <a:rPr lang="es-419" sz="7200" b="1" dirty="0">
                <a:effectLst>
                  <a:outerShdw blurRad="38100" dist="38100" dir="2700000" algn="tl">
                    <a:srgbClr val="000000">
                      <a:alpha val="43137"/>
                    </a:srgbClr>
                  </a:outerShdw>
                </a:effectLst>
              </a:rPr>
              <a:t>Información de Fondos</a:t>
            </a: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709892"/>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6" name="Table 7">
            <a:extLst>
              <a:ext uri="{FF2B5EF4-FFF2-40B4-BE49-F238E27FC236}">
                <a16:creationId xmlns:a16="http://schemas.microsoft.com/office/drawing/2014/main" id="{4A39A77F-299E-5F8C-782B-E6C14FCBC37E}"/>
              </a:ext>
            </a:extLst>
          </p:cNvPr>
          <p:cNvGraphicFramePr>
            <a:graphicFrameLocks noGrp="1"/>
          </p:cNvGraphicFramePr>
          <p:nvPr>
            <p:extLst>
              <p:ext uri="{D42A27DB-BD31-4B8C-83A1-F6EECF244321}">
                <p14:modId xmlns:p14="http://schemas.microsoft.com/office/powerpoint/2010/main" val="1997061420"/>
              </p:ext>
            </p:extLst>
          </p:nvPr>
        </p:nvGraphicFramePr>
        <p:xfrm>
          <a:off x="2032000" y="2658908"/>
          <a:ext cx="8128000" cy="2489200"/>
        </p:xfrm>
        <a:graphic>
          <a:graphicData uri="http://schemas.openxmlformats.org/drawingml/2006/table">
            <a:tbl>
              <a:tblPr firstRow="1" bandRow="1">
                <a:tableStyleId>{D03447BB-5D67-496B-8E87-E561075AD55C}</a:tableStyleId>
              </a:tblPr>
              <a:tblGrid>
                <a:gridCol w="4064000">
                  <a:extLst>
                    <a:ext uri="{9D8B030D-6E8A-4147-A177-3AD203B41FA5}">
                      <a16:colId xmlns:a16="http://schemas.microsoft.com/office/drawing/2014/main" val="1012072170"/>
                    </a:ext>
                  </a:extLst>
                </a:gridCol>
                <a:gridCol w="4064000">
                  <a:extLst>
                    <a:ext uri="{9D8B030D-6E8A-4147-A177-3AD203B41FA5}">
                      <a16:colId xmlns:a16="http://schemas.microsoft.com/office/drawing/2014/main" val="2255721832"/>
                    </a:ext>
                  </a:extLst>
                </a:gridCol>
              </a:tblGrid>
              <a:tr h="370840">
                <a:tc>
                  <a:txBody>
                    <a:bodyPr/>
                    <a:lstStyle/>
                    <a:p>
                      <a:pPr algn="ctr"/>
                      <a:r>
                        <a:rPr lang="es-419" noProof="0" dirty="0">
                          <a:solidFill>
                            <a:schemeClr val="accent2"/>
                          </a:solidFill>
                        </a:rPr>
                        <a:t>El proyecto incrementará la capacidad con licencia 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86000"/>
                      </a:schemeClr>
                    </a:solidFill>
                  </a:tcPr>
                </a:tc>
                <a:tc>
                  <a:txBody>
                    <a:bodyPr/>
                    <a:lstStyle/>
                    <a:p>
                      <a:pPr algn="ctr"/>
                      <a:r>
                        <a:rPr lang="es-419" noProof="0" dirty="0">
                          <a:solidFill>
                            <a:schemeClr val="accent2"/>
                          </a:solidFill>
                        </a:rPr>
                        <a:t>Cantidad de los contratos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86000"/>
                      </a:schemeClr>
                    </a:solidFill>
                  </a:tcPr>
                </a:tc>
                <a:extLst>
                  <a:ext uri="{0D108BD9-81ED-4DB2-BD59-A6C34878D82A}">
                    <a16:rowId xmlns:a16="http://schemas.microsoft.com/office/drawing/2014/main" val="2820806320"/>
                  </a:ext>
                </a:extLst>
              </a:tr>
              <a:tr h="370840">
                <a:tc>
                  <a:txBody>
                    <a:bodyPr/>
                    <a:lstStyle/>
                    <a:p>
                      <a:pPr algn="ctr"/>
                      <a:r>
                        <a:rPr lang="es-419" noProof="0" dirty="0">
                          <a:solidFill>
                            <a:schemeClr val="accent5"/>
                          </a:solidFill>
                        </a:rPr>
                        <a:t>2-12 niños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tc>
                  <a:txBody>
                    <a:bodyPr/>
                    <a:lstStyle/>
                    <a:p>
                      <a:pPr algn="ctr"/>
                      <a:r>
                        <a:rPr lang="es-419" noProof="0" dirty="0">
                          <a:solidFill>
                            <a:schemeClr val="accent5"/>
                          </a:solidFill>
                        </a:rPr>
                        <a:t>Hasta $50,000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extLst>
                  <a:ext uri="{0D108BD9-81ED-4DB2-BD59-A6C34878D82A}">
                    <a16:rowId xmlns:a16="http://schemas.microsoft.com/office/drawing/2014/main" val="158163155"/>
                  </a:ext>
                </a:extLst>
              </a:tr>
              <a:tr h="370840">
                <a:tc>
                  <a:txBody>
                    <a:bodyPr/>
                    <a:lstStyle/>
                    <a:p>
                      <a:pPr algn="ctr"/>
                      <a:r>
                        <a:rPr lang="es-419" noProof="0" dirty="0">
                          <a:solidFill>
                            <a:schemeClr val="accent5"/>
                          </a:solidFill>
                        </a:rPr>
                        <a:t>13-24 niños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tc>
                  <a:txBody>
                    <a:bodyPr/>
                    <a:lstStyle/>
                    <a:p>
                      <a:pPr algn="ctr"/>
                      <a:r>
                        <a:rPr lang="es-419" noProof="0" dirty="0">
                          <a:solidFill>
                            <a:schemeClr val="accent5"/>
                          </a:solidFill>
                        </a:rPr>
                        <a:t>Hasta $135,000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extLst>
                  <a:ext uri="{0D108BD9-81ED-4DB2-BD59-A6C34878D82A}">
                    <a16:rowId xmlns:a16="http://schemas.microsoft.com/office/drawing/2014/main" val="743972949"/>
                  </a:ext>
                </a:extLst>
              </a:tr>
              <a:tr h="370840">
                <a:tc>
                  <a:txBody>
                    <a:bodyPr/>
                    <a:lstStyle/>
                    <a:p>
                      <a:pPr algn="ctr"/>
                      <a:r>
                        <a:rPr lang="es-419" noProof="0" dirty="0">
                          <a:solidFill>
                            <a:schemeClr val="accent5"/>
                          </a:solidFill>
                        </a:rPr>
                        <a:t>25-50 niños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tc>
                  <a:txBody>
                    <a:bodyPr/>
                    <a:lstStyle/>
                    <a:p>
                      <a:pPr algn="ctr"/>
                      <a:r>
                        <a:rPr lang="es-419" noProof="0" dirty="0">
                          <a:solidFill>
                            <a:schemeClr val="accent5"/>
                          </a:solidFill>
                        </a:rPr>
                        <a:t>Hasta $200,000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extLst>
                  <a:ext uri="{0D108BD9-81ED-4DB2-BD59-A6C34878D82A}">
                    <a16:rowId xmlns:a16="http://schemas.microsoft.com/office/drawing/2014/main" val="3896140262"/>
                  </a:ext>
                </a:extLst>
              </a:tr>
              <a:tr h="370840">
                <a:tc>
                  <a:txBody>
                    <a:bodyPr/>
                    <a:lstStyle/>
                    <a:p>
                      <a:pPr algn="ctr"/>
                      <a:r>
                        <a:rPr lang="es-419" noProof="0" dirty="0">
                          <a:solidFill>
                            <a:schemeClr val="accent5"/>
                          </a:solidFill>
                        </a:rPr>
                        <a:t>51-75 niños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tc>
                  <a:txBody>
                    <a:bodyPr/>
                    <a:lstStyle/>
                    <a:p>
                      <a:pPr algn="ctr"/>
                      <a:r>
                        <a:rPr lang="es-419" noProof="0" dirty="0">
                          <a:solidFill>
                            <a:schemeClr val="accent5"/>
                          </a:solidFill>
                        </a:rPr>
                        <a:t>Hasta $250,000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extLst>
                  <a:ext uri="{0D108BD9-81ED-4DB2-BD59-A6C34878D82A}">
                    <a16:rowId xmlns:a16="http://schemas.microsoft.com/office/drawing/2014/main" val="4018810402"/>
                  </a:ext>
                </a:extLst>
              </a:tr>
              <a:tr h="0">
                <a:tc>
                  <a:txBody>
                    <a:bodyPr/>
                    <a:lstStyle/>
                    <a:p>
                      <a:pPr algn="ctr"/>
                      <a:r>
                        <a:rPr lang="es-419" noProof="0" dirty="0">
                          <a:solidFill>
                            <a:schemeClr val="accent5"/>
                          </a:solidFill>
                        </a:rPr>
                        <a:t>75+ niños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tc>
                  <a:txBody>
                    <a:bodyPr/>
                    <a:lstStyle/>
                    <a:p>
                      <a:pPr algn="ctr"/>
                      <a:r>
                        <a:rPr lang="es-419" noProof="0" dirty="0">
                          <a:solidFill>
                            <a:schemeClr val="accent5"/>
                          </a:solidFill>
                        </a:rPr>
                        <a:t>Hasta $300,000</a:t>
                      </a:r>
                      <a:endParaRPr lang="es-419"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hade val="60000"/>
                        <a:alpha val="56000"/>
                      </a:schemeClr>
                    </a:solidFill>
                  </a:tcPr>
                </a:tc>
                <a:extLst>
                  <a:ext uri="{0D108BD9-81ED-4DB2-BD59-A6C34878D82A}">
                    <a16:rowId xmlns:a16="http://schemas.microsoft.com/office/drawing/2014/main" val="1398693206"/>
                  </a:ext>
                </a:extLst>
              </a:tr>
            </a:tbl>
          </a:graphicData>
        </a:graphic>
      </p:graphicFrame>
    </p:spTree>
    <p:extLst>
      <p:ext uri="{BB962C8B-B14F-4D97-AF65-F5344CB8AC3E}">
        <p14:creationId xmlns:p14="http://schemas.microsoft.com/office/powerpoint/2010/main" val="123240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345233" y="604753"/>
            <a:ext cx="11728579" cy="957182"/>
          </a:xfrm>
        </p:spPr>
        <p:txBody>
          <a:bodyPr/>
          <a:lstStyle/>
          <a:p>
            <a:r>
              <a:rPr lang="es-419" sz="6600" b="1" dirty="0">
                <a:effectLst>
                  <a:outerShdw blurRad="38100" dist="38100" dir="2700000" algn="tl">
                    <a:srgbClr val="000000">
                      <a:alpha val="43137"/>
                    </a:srgbClr>
                  </a:outerShdw>
                </a:effectLst>
              </a:rPr>
              <a:t>Cómo Presentar una Solicitud</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905662" y="1893223"/>
            <a:ext cx="10008361" cy="4360024"/>
          </a:xfrm>
        </p:spPr>
        <p:txBody>
          <a:bodyPr>
            <a:normAutofit fontScale="85000" lnSpcReduction="20000"/>
          </a:bodyPr>
          <a:lstStyle/>
          <a:p>
            <a:pPr marL="457200" indent="-457200">
              <a:spcBef>
                <a:spcPts val="0"/>
              </a:spcBef>
              <a:buFont typeface="Arial" panose="020B0604020202020204" pitchFamily="34" charset="0"/>
              <a:buChar char="•"/>
            </a:pPr>
            <a:r>
              <a:rPr lang="es-MX" sz="2800" dirty="0">
                <a:latin typeface="Cambria"/>
                <a:ea typeface="Cambria"/>
                <a:cs typeface="Arial"/>
              </a:rPr>
              <a:t>Completar el formulario de solicitud de fondos</a:t>
            </a:r>
          </a:p>
          <a:p>
            <a:pPr marL="457200" indent="-457200">
              <a:spcBef>
                <a:spcPts val="0"/>
              </a:spcBef>
              <a:buFont typeface="Arial" panose="020B0604020202020204" pitchFamily="34" charset="0"/>
              <a:buChar char="•"/>
            </a:pPr>
            <a:r>
              <a:rPr lang="es-MX" sz="2800" dirty="0">
                <a:latin typeface="Cambria"/>
                <a:ea typeface="Cambria"/>
                <a:cs typeface="Arial"/>
              </a:rPr>
              <a:t>Escribir la propuesta (encuentre los detalles completos en el documento de descripción general de Solicitud de Propuesta en el sitio web de C4K)</a:t>
            </a:r>
          </a:p>
          <a:p>
            <a:pPr marL="457200" indent="-457200">
              <a:spcBef>
                <a:spcPts val="0"/>
              </a:spcBef>
              <a:buFont typeface="Arial" panose="020B0604020202020204" pitchFamily="34" charset="0"/>
              <a:buChar char="•"/>
            </a:pPr>
            <a:r>
              <a:rPr lang="es-MX" sz="2800" dirty="0">
                <a:latin typeface="Cambria"/>
                <a:ea typeface="Cambria"/>
                <a:cs typeface="Arial"/>
              </a:rPr>
              <a:t>Completar el Formulario de Solicitud de Fondos</a:t>
            </a:r>
          </a:p>
          <a:p>
            <a:pPr marL="457200" indent="-457200">
              <a:spcBef>
                <a:spcPts val="0"/>
              </a:spcBef>
              <a:buFont typeface="Arial" panose="020B0604020202020204" pitchFamily="34" charset="0"/>
              <a:buChar char="•"/>
            </a:pPr>
            <a:r>
              <a:rPr lang="es-MX" sz="2800" dirty="0">
                <a:latin typeface="Cambria"/>
                <a:ea typeface="Cambria"/>
                <a:cs typeface="Arial"/>
              </a:rPr>
              <a:t>Completar el Presupuesto </a:t>
            </a:r>
          </a:p>
          <a:p>
            <a:pPr marL="457200" indent="-457200">
              <a:spcBef>
                <a:spcPts val="0"/>
              </a:spcBef>
              <a:buFont typeface="Arial" panose="020B0604020202020204" pitchFamily="34" charset="0"/>
              <a:buChar char="•"/>
            </a:pPr>
            <a:r>
              <a:rPr lang="es-MX" sz="2800" dirty="0">
                <a:latin typeface="Cambria"/>
                <a:ea typeface="Cambria"/>
                <a:cs typeface="Arial"/>
              </a:rPr>
              <a:t>Completar la Justificación del Presupuesto</a:t>
            </a:r>
          </a:p>
          <a:p>
            <a:pPr marL="457200" indent="-457200">
              <a:spcBef>
                <a:spcPts val="0"/>
              </a:spcBef>
              <a:buFont typeface="Arial" panose="020B0604020202020204" pitchFamily="34" charset="0"/>
              <a:buChar char="•"/>
            </a:pPr>
            <a:r>
              <a:rPr lang="es-MX" sz="2800" dirty="0">
                <a:latin typeface="Cambria"/>
                <a:ea typeface="Cambria"/>
                <a:cs typeface="Arial"/>
              </a:rPr>
              <a:t>Programas de Hogar Familiar</a:t>
            </a:r>
          </a:p>
          <a:p>
            <a:pPr>
              <a:spcBef>
                <a:spcPts val="0"/>
              </a:spcBef>
            </a:pPr>
            <a:r>
              <a:rPr lang="es-MX" sz="2800" dirty="0">
                <a:latin typeface="Cambria"/>
                <a:ea typeface="Cambria"/>
                <a:cs typeface="Arial"/>
              </a:rPr>
              <a:t>            Debe incluir un informe de inspección para verificar que las  </a:t>
            </a:r>
          </a:p>
          <a:p>
            <a:pPr>
              <a:spcBef>
                <a:spcPts val="0"/>
              </a:spcBef>
            </a:pPr>
            <a:r>
              <a:rPr lang="es-MX" sz="2800" dirty="0">
                <a:latin typeface="Cambria"/>
                <a:ea typeface="Cambria"/>
                <a:cs typeface="Arial"/>
              </a:rPr>
              <a:t>            renovaciones que está solicitando son necesarias para poder </a:t>
            </a:r>
          </a:p>
          <a:p>
            <a:pPr>
              <a:spcBef>
                <a:spcPts val="0"/>
              </a:spcBef>
            </a:pPr>
            <a:r>
              <a:rPr lang="es-MX" sz="2800" dirty="0">
                <a:latin typeface="Cambria"/>
                <a:ea typeface="Cambria"/>
                <a:cs typeface="Arial"/>
              </a:rPr>
              <a:t>            obtener la licencia.</a:t>
            </a:r>
          </a:p>
          <a:p>
            <a:pPr marL="457200" indent="-457200">
              <a:spcBef>
                <a:spcPts val="0"/>
              </a:spcBef>
              <a:buFont typeface="Arial" panose="020B0604020202020204" pitchFamily="34" charset="0"/>
              <a:buChar char="•"/>
            </a:pPr>
            <a:r>
              <a:rPr lang="es-MX" sz="2800" dirty="0">
                <a:latin typeface="Cambria"/>
                <a:ea typeface="Cambria"/>
                <a:cs typeface="Arial"/>
              </a:rPr>
              <a:t>Envíe el PDF completo por correo electrónico a </a:t>
            </a:r>
            <a:r>
              <a:rPr lang="es-MX" sz="2800" u="sng" dirty="0">
                <a:latin typeface="Cambria"/>
                <a:ea typeface="Cambria"/>
                <a:cs typeface="Arial"/>
              </a:rPr>
              <a:t>C4Kinfo@nebraskachildren.org</a:t>
            </a:r>
          </a:p>
          <a:p>
            <a:pPr marL="457200" indent="-457200">
              <a:spcBef>
                <a:spcPts val="0"/>
              </a:spcBef>
              <a:buFont typeface="Arial" panose="020B0604020202020204" pitchFamily="34" charset="0"/>
              <a:buChar char="•"/>
            </a:pPr>
            <a:endParaRPr lang="en-US" sz="2800" dirty="0">
              <a:latin typeface="Cambria"/>
              <a:ea typeface="Cambria"/>
              <a:cs typeface="Arial"/>
            </a:endParaRPr>
          </a:p>
          <a:p>
            <a:endParaRPr lang="en-US" sz="2800" u="sng" dirty="0"/>
          </a:p>
          <a:p>
            <a:pPr>
              <a:spcBef>
                <a:spcPts val="0"/>
              </a:spcBef>
            </a:pPr>
            <a:endParaRPr lang="en-US" sz="2800" u="sng" dirty="0">
              <a:latin typeface="Cambria"/>
              <a:ea typeface="Cambria"/>
              <a:cs typeface="Arial"/>
            </a:endParaRP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DF2964F5-1161-42C8-82D3-1B8E2C349F2E}"/>
              </a:ext>
            </a:extLst>
          </p:cNvPr>
          <p:cNvSpPr/>
          <p:nvPr/>
        </p:nvSpPr>
        <p:spPr>
          <a:xfrm>
            <a:off x="1530227" y="4385384"/>
            <a:ext cx="65315" cy="45719"/>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0400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2DE7-7CE5-4167-8047-EAF1BE580F93}"/>
              </a:ext>
            </a:extLst>
          </p:cNvPr>
          <p:cNvSpPr>
            <a:spLocks noGrp="1"/>
          </p:cNvSpPr>
          <p:nvPr>
            <p:ph type="ctrTitle"/>
          </p:nvPr>
        </p:nvSpPr>
        <p:spPr>
          <a:xfrm>
            <a:off x="205274" y="346495"/>
            <a:ext cx="5299787" cy="1211047"/>
          </a:xfrm>
        </p:spPr>
        <p:txBody>
          <a:bodyPr/>
          <a:lstStyle/>
          <a:p>
            <a:pPr algn="ctr"/>
            <a:r>
              <a:rPr lang="es-419" b="1" dirty="0">
                <a:latin typeface="Cambria"/>
                <a:ea typeface="Cambria"/>
                <a:cs typeface="Arial"/>
              </a:rPr>
              <a:t>Requisitos para </a:t>
            </a:r>
            <a:r>
              <a:rPr lang="es-419" b="1" dirty="0" err="1">
                <a:latin typeface="Cambria"/>
                <a:ea typeface="Cambria"/>
                <a:cs typeface="Arial"/>
              </a:rPr>
              <a:t>RFP</a:t>
            </a:r>
            <a:endParaRPr lang="es-419" b="1" dirty="0"/>
          </a:p>
        </p:txBody>
      </p:sp>
      <p:sp>
        <p:nvSpPr>
          <p:cNvPr id="3" name="Text Placeholder 2">
            <a:extLst>
              <a:ext uri="{FF2B5EF4-FFF2-40B4-BE49-F238E27FC236}">
                <a16:creationId xmlns:a16="http://schemas.microsoft.com/office/drawing/2014/main" id="{32118C47-9D41-90B0-283E-058D7897E61D}"/>
              </a:ext>
            </a:extLst>
          </p:cNvPr>
          <p:cNvSpPr>
            <a:spLocks noGrp="1"/>
          </p:cNvSpPr>
          <p:nvPr>
            <p:ph type="body" sz="quarter" idx="10"/>
          </p:nvPr>
        </p:nvSpPr>
        <p:spPr>
          <a:xfrm>
            <a:off x="760472" y="1791013"/>
            <a:ext cx="5089822" cy="4756681"/>
          </a:xfrm>
        </p:spPr>
        <p:txBody>
          <a:bodyPr>
            <a:normAutofit fontScale="85000" lnSpcReduction="20000"/>
          </a:bodyPr>
          <a:lstStyle/>
          <a:p>
            <a:pPr marL="342900" indent="-342900">
              <a:buFont typeface="Arial"/>
              <a:buChar char="•"/>
            </a:pPr>
            <a:r>
              <a:rPr lang="es-419" sz="2800" dirty="0">
                <a:latin typeface="Cambria"/>
                <a:ea typeface="Cambria"/>
                <a:cs typeface="Arial"/>
              </a:rPr>
              <a:t>Información del Solicitante</a:t>
            </a:r>
          </a:p>
          <a:p>
            <a:pPr marL="342900" indent="-342900">
              <a:buFont typeface="Arial"/>
              <a:buChar char="•"/>
            </a:pPr>
            <a:r>
              <a:rPr lang="es-419" sz="2800" dirty="0">
                <a:latin typeface="Cambria"/>
                <a:ea typeface="Cambria"/>
                <a:cs typeface="Arial"/>
              </a:rPr>
              <a:t>Área Geográfica</a:t>
            </a:r>
          </a:p>
          <a:p>
            <a:pPr marL="342900" indent="-342900">
              <a:buFont typeface="Arial"/>
              <a:buChar char="•"/>
            </a:pPr>
            <a:r>
              <a:rPr lang="es-419" sz="2800" dirty="0">
                <a:latin typeface="Cambria"/>
                <a:ea typeface="Cambria"/>
                <a:cs typeface="Arial"/>
              </a:rPr>
              <a:t>¿Cuántos proyectos?</a:t>
            </a:r>
          </a:p>
          <a:p>
            <a:pPr marL="800100" lvl="1">
              <a:buFont typeface="Arial"/>
              <a:buChar char="•"/>
            </a:pPr>
            <a:r>
              <a:rPr lang="es-419" sz="2800" dirty="0">
                <a:latin typeface="Cambria"/>
                <a:ea typeface="Cambria"/>
                <a:cs typeface="Arial"/>
              </a:rPr>
              <a:t> No dentro de un programa</a:t>
            </a:r>
          </a:p>
          <a:p>
            <a:pPr marL="342900" indent="-342900">
              <a:buFont typeface="Arial"/>
              <a:buChar char="•"/>
            </a:pPr>
            <a:r>
              <a:rPr lang="es-419" sz="2800" dirty="0">
                <a:latin typeface="Cambria"/>
                <a:ea typeface="Cambria"/>
                <a:cs typeface="Arial"/>
              </a:rPr>
              <a:t>Nuevo, aun no licenciado vs. Con licencia vigente</a:t>
            </a:r>
          </a:p>
          <a:p>
            <a:pPr marL="342900" indent="-342900">
              <a:buFont typeface="Arial"/>
              <a:buChar char="•"/>
            </a:pPr>
            <a:r>
              <a:rPr lang="es-419" sz="2800" dirty="0">
                <a:latin typeface="Cambria"/>
                <a:ea typeface="Cambria"/>
                <a:cs typeface="Arial"/>
              </a:rPr>
              <a:t>Información del Espónsor Fiscal</a:t>
            </a:r>
          </a:p>
          <a:p>
            <a:pPr marL="342900" indent="-342900">
              <a:buFont typeface="Arial"/>
              <a:buChar char="•"/>
            </a:pPr>
            <a:r>
              <a:rPr lang="es-419" sz="2800" dirty="0">
                <a:latin typeface="Cambria"/>
                <a:ea typeface="Cambria"/>
                <a:cs typeface="Arial"/>
              </a:rPr>
              <a:t>Información de Contacto</a:t>
            </a:r>
            <a:endParaRPr lang="es-419" dirty="0"/>
          </a:p>
          <a:p>
            <a:r>
              <a:rPr lang="es-419" sz="2800" dirty="0">
                <a:latin typeface="Cambria"/>
                <a:ea typeface="Cambria"/>
                <a:cs typeface="Arial"/>
              </a:rPr>
              <a:t>Todos los formularios están disponibles en la página web de C4K: </a:t>
            </a:r>
            <a:r>
              <a:rPr lang="es-419" sz="2800" u="sng" dirty="0">
                <a:latin typeface="Cambria"/>
                <a:ea typeface="Cambria"/>
                <a:cs typeface="Arial"/>
              </a:rPr>
              <a:t>https://www.communitiesforkids.org/arp.html </a:t>
            </a:r>
            <a:endParaRPr lang="es-419" dirty="0">
              <a:latin typeface="Cambria"/>
              <a:ea typeface="Cambria"/>
              <a:cs typeface="Arial"/>
            </a:endParaRPr>
          </a:p>
          <a:p>
            <a:pPr marL="342900" indent="-342900">
              <a:buFont typeface="Arial"/>
              <a:buChar char="•"/>
            </a:pPr>
            <a:endParaRPr lang="en-US" sz="2800" dirty="0"/>
          </a:p>
          <a:p>
            <a:pPr marL="800100" lvl="1" indent="-342900">
              <a:buFont typeface="Arial"/>
              <a:buChar char="•"/>
            </a:pPr>
            <a:endParaRPr lang="en-US" sz="2800" dirty="0"/>
          </a:p>
        </p:txBody>
      </p:sp>
      <p:pic>
        <p:nvPicPr>
          <p:cNvPr id="4" name="Picture 4">
            <a:extLst>
              <a:ext uri="{FF2B5EF4-FFF2-40B4-BE49-F238E27FC236}">
                <a16:creationId xmlns:a16="http://schemas.microsoft.com/office/drawing/2014/main" id="{AADDEF5C-A02B-D1CE-22B7-56A2CCDE8C5E}"/>
              </a:ext>
            </a:extLst>
          </p:cNvPr>
          <p:cNvPicPr>
            <a:picLocks noChangeAspect="1"/>
          </p:cNvPicPr>
          <p:nvPr/>
        </p:nvPicPr>
        <p:blipFill>
          <a:blip r:embed="rId3"/>
          <a:stretch>
            <a:fillRect/>
          </a:stretch>
        </p:blipFill>
        <p:spPr>
          <a:xfrm>
            <a:off x="6196208" y="-4502"/>
            <a:ext cx="6041718" cy="6919193"/>
          </a:xfrm>
          <a:prstGeom prst="rect">
            <a:avLst/>
          </a:prstGeom>
        </p:spPr>
      </p:pic>
    </p:spTree>
    <p:extLst>
      <p:ext uri="{BB962C8B-B14F-4D97-AF65-F5344CB8AC3E}">
        <p14:creationId xmlns:p14="http://schemas.microsoft.com/office/powerpoint/2010/main" val="396622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2463213" y="556065"/>
            <a:ext cx="11735987" cy="1211047"/>
          </a:xfrm>
        </p:spPr>
        <p:txBody>
          <a:bodyPr/>
          <a:lstStyle/>
          <a:p>
            <a:r>
              <a:rPr lang="es-419" sz="7200" b="1" dirty="0">
                <a:effectLst>
                  <a:outerShdw blurRad="38100" dist="38100" dir="2700000" algn="tl">
                    <a:srgbClr val="000000">
                      <a:alpha val="43137"/>
                    </a:srgbClr>
                  </a:outerShdw>
                </a:effectLst>
              </a:rPr>
              <a:t>Proceso de Selección</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1071918" y="1958101"/>
            <a:ext cx="10455064" cy="4689844"/>
          </a:xfrm>
        </p:spPr>
        <p:txBody>
          <a:bodyPr>
            <a:normAutofit fontScale="92500" lnSpcReduction="20000"/>
          </a:bodyPr>
          <a:lstStyle/>
          <a:p>
            <a:pPr marL="457200" indent="-457200">
              <a:spcBef>
                <a:spcPts val="0"/>
              </a:spcBef>
              <a:buFont typeface="Arial" panose="020B0604020202020204" pitchFamily="34" charset="0"/>
              <a:buChar char="•"/>
            </a:pPr>
            <a:r>
              <a:rPr lang="es-419" sz="2800" dirty="0"/>
              <a:t>Se seleccionarán 9-12 propuestas para recibir contratos</a:t>
            </a:r>
          </a:p>
          <a:p>
            <a:pPr marL="457200" indent="-457200">
              <a:spcBef>
                <a:spcPts val="0"/>
              </a:spcBef>
              <a:buFont typeface="Arial" panose="020B0604020202020204" pitchFamily="34" charset="0"/>
              <a:buChar char="•"/>
            </a:pPr>
            <a:endParaRPr lang="es-419" sz="2800" dirty="0">
              <a:latin typeface="Cambria"/>
              <a:ea typeface="Cambria"/>
              <a:cs typeface="Arial"/>
            </a:endParaRPr>
          </a:p>
          <a:p>
            <a:pPr marL="457200" indent="-457200">
              <a:spcBef>
                <a:spcPts val="0"/>
              </a:spcBef>
              <a:buFont typeface="Arial" panose="020B0604020202020204" pitchFamily="34" charset="0"/>
              <a:buChar char="•"/>
            </a:pPr>
            <a:r>
              <a:rPr lang="es-419" sz="2800" dirty="0">
                <a:latin typeface="Cambria"/>
                <a:ea typeface="Cambria"/>
                <a:cs typeface="Arial"/>
              </a:rPr>
              <a:t>La intención es financiar una variedad de diferentes tipos de programas incluyendo rurales y urbanos</a:t>
            </a:r>
            <a:endParaRPr lang="es-419" sz="2800" dirty="0"/>
          </a:p>
          <a:p>
            <a:pPr>
              <a:spcBef>
                <a:spcPts val="0"/>
              </a:spcBef>
            </a:pPr>
            <a:endParaRPr lang="es-419" sz="2800" dirty="0"/>
          </a:p>
          <a:p>
            <a:pPr marL="457200" indent="-457200">
              <a:spcBef>
                <a:spcPts val="0"/>
              </a:spcBef>
              <a:buFont typeface="Arial" panose="020B0604020202020204" pitchFamily="34" charset="0"/>
              <a:buChar char="•"/>
            </a:pPr>
            <a:r>
              <a:rPr lang="es-419" sz="2800" dirty="0"/>
              <a:t>El equipo inicial de personal interno de </a:t>
            </a:r>
            <a:r>
              <a:rPr lang="es-419" sz="2800" i="1" dirty="0"/>
              <a:t>Nebraska </a:t>
            </a:r>
            <a:r>
              <a:rPr lang="es-419" sz="2800" i="1" dirty="0" err="1"/>
              <a:t>Children</a:t>
            </a:r>
            <a:r>
              <a:rPr lang="es-419" sz="2800" i="1" dirty="0"/>
              <a:t> </a:t>
            </a:r>
            <a:r>
              <a:rPr lang="es-419" sz="2800" dirty="0"/>
              <a:t>y socios externos revisarán y realizarán recomendaciones</a:t>
            </a:r>
          </a:p>
          <a:p>
            <a:pPr>
              <a:spcBef>
                <a:spcPts val="0"/>
              </a:spcBef>
            </a:pPr>
            <a:endParaRPr lang="es-419" sz="2800" dirty="0"/>
          </a:p>
          <a:p>
            <a:pPr marL="457200" indent="-457200">
              <a:spcBef>
                <a:spcPts val="0"/>
              </a:spcBef>
              <a:buFont typeface="Arial" panose="020B0604020202020204" pitchFamily="34" charset="0"/>
              <a:buChar char="•"/>
            </a:pPr>
            <a:r>
              <a:rPr lang="es-419" sz="2800" dirty="0"/>
              <a:t>El Departamento de Salud y servicios Humanos de Nebraska-</a:t>
            </a:r>
            <a:r>
              <a:rPr lang="es-419" sz="2800" dirty="0" err="1"/>
              <a:t>DHHS</a:t>
            </a:r>
            <a:r>
              <a:rPr lang="es-419" sz="2800" dirty="0"/>
              <a:t> realizará las selecciones finales</a:t>
            </a:r>
          </a:p>
          <a:p>
            <a:pPr>
              <a:spcBef>
                <a:spcPts val="0"/>
              </a:spcBef>
            </a:pPr>
            <a:endParaRPr lang="es-419" sz="2800" dirty="0"/>
          </a:p>
          <a:p>
            <a:pPr marL="457200" indent="-457200">
              <a:spcBef>
                <a:spcPts val="0"/>
              </a:spcBef>
              <a:buFont typeface="Arial" panose="020B0604020202020204" pitchFamily="34" charset="0"/>
              <a:buChar char="•"/>
            </a:pPr>
            <a:r>
              <a:rPr lang="es-419" sz="2800" dirty="0">
                <a:latin typeface="Cambria"/>
                <a:ea typeface="Cambria"/>
                <a:cs typeface="Arial"/>
              </a:rPr>
              <a:t>Los contratos serán anunciados el 15 de mayo del 2023 por correo electrónico</a:t>
            </a: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72749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descr="Checklist outline">
            <a:extLst>
              <a:ext uri="{FF2B5EF4-FFF2-40B4-BE49-F238E27FC236}">
                <a16:creationId xmlns:a16="http://schemas.microsoft.com/office/drawing/2014/main" id="{6F7EC189-EE44-3B34-C900-794991BB8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008" y="548196"/>
            <a:ext cx="1114205" cy="1114205"/>
          </a:xfrm>
          <a:prstGeom prst="rect">
            <a:avLst/>
          </a:prstGeom>
        </p:spPr>
      </p:pic>
    </p:spTree>
    <p:extLst>
      <p:ext uri="{BB962C8B-B14F-4D97-AF65-F5344CB8AC3E}">
        <p14:creationId xmlns:p14="http://schemas.microsoft.com/office/powerpoint/2010/main" val="52921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4D43-70F5-2F9C-19C5-A85B4C38F92E}"/>
              </a:ext>
            </a:extLst>
          </p:cNvPr>
          <p:cNvSpPr>
            <a:spLocks noGrp="1"/>
          </p:cNvSpPr>
          <p:nvPr>
            <p:ph type="ctrTitle"/>
          </p:nvPr>
        </p:nvSpPr>
        <p:spPr>
          <a:xfrm>
            <a:off x="1820062" y="350888"/>
            <a:ext cx="11118375" cy="1211047"/>
          </a:xfrm>
        </p:spPr>
        <p:txBody>
          <a:bodyPr/>
          <a:lstStyle/>
          <a:p>
            <a:r>
              <a:rPr lang="es-419" sz="7200" b="1" dirty="0">
                <a:effectLst>
                  <a:outerShdw blurRad="38100" dist="38100" dir="2700000" algn="tl">
                    <a:srgbClr val="000000">
                      <a:alpha val="43137"/>
                    </a:srgbClr>
                  </a:outerShdw>
                </a:effectLst>
              </a:rPr>
              <a:t>Gastos Permitidos</a:t>
            </a:r>
          </a:p>
        </p:txBody>
      </p:sp>
      <p:sp>
        <p:nvSpPr>
          <p:cNvPr id="3" name="Text Placeholder 2">
            <a:extLst>
              <a:ext uri="{FF2B5EF4-FFF2-40B4-BE49-F238E27FC236}">
                <a16:creationId xmlns:a16="http://schemas.microsoft.com/office/drawing/2014/main" id="{3ECE9C2A-4AEC-EDE0-56FD-059124C6FF41}"/>
              </a:ext>
            </a:extLst>
          </p:cNvPr>
          <p:cNvSpPr>
            <a:spLocks noGrp="1"/>
          </p:cNvSpPr>
          <p:nvPr>
            <p:ph type="body" sz="quarter" idx="10"/>
          </p:nvPr>
        </p:nvSpPr>
        <p:spPr>
          <a:xfrm>
            <a:off x="905662" y="1893223"/>
            <a:ext cx="10008361" cy="4360024"/>
          </a:xfrm>
        </p:spPr>
        <p:txBody>
          <a:bodyPr>
            <a:normAutofit fontScale="92500" lnSpcReduction="10000"/>
          </a:bodyPr>
          <a:lstStyle/>
          <a:p>
            <a:pPr marL="457200" indent="-457200">
              <a:spcBef>
                <a:spcPts val="0"/>
              </a:spcBef>
              <a:buFont typeface="Arial" panose="020B0604020202020204" pitchFamily="34" charset="0"/>
              <a:buChar char="•"/>
            </a:pPr>
            <a:r>
              <a:rPr lang="es-419" sz="2800" dirty="0">
                <a:latin typeface="Cambria"/>
                <a:ea typeface="Cambria"/>
                <a:cs typeface="Arial"/>
              </a:rPr>
              <a:t>Construcción y renovación</a:t>
            </a:r>
          </a:p>
          <a:p>
            <a:pPr marL="457200" indent="-457200">
              <a:spcBef>
                <a:spcPts val="0"/>
              </a:spcBef>
              <a:buFont typeface="Arial" panose="020B0604020202020204" pitchFamily="34" charset="0"/>
              <a:buChar char="•"/>
            </a:pPr>
            <a:r>
              <a:rPr lang="es-419" sz="2800" dirty="0">
                <a:latin typeface="Cambria"/>
                <a:ea typeface="Cambria"/>
                <a:cs typeface="Arial"/>
              </a:rPr>
              <a:t>Materiales para el salón de clase y currículo</a:t>
            </a:r>
          </a:p>
          <a:p>
            <a:pPr marL="457200" indent="-457200">
              <a:spcBef>
                <a:spcPts val="0"/>
              </a:spcBef>
              <a:buFont typeface="Arial" panose="020B0604020202020204" pitchFamily="34" charset="0"/>
              <a:buChar char="•"/>
            </a:pPr>
            <a:r>
              <a:rPr lang="es-419" sz="2800" dirty="0">
                <a:latin typeface="Cambria"/>
                <a:ea typeface="Cambria"/>
                <a:cs typeface="Arial"/>
              </a:rPr>
              <a:t>Salarios y beneficios</a:t>
            </a:r>
            <a:endParaRPr lang="es-419" sz="2800" dirty="0"/>
          </a:p>
          <a:p>
            <a:pPr marL="914400" lvl="1" indent="-457200">
              <a:spcBef>
                <a:spcPts val="0"/>
              </a:spcBef>
              <a:buFont typeface="Arial" panose="020B0604020202020204" pitchFamily="34" charset="0"/>
              <a:buChar char="•"/>
            </a:pPr>
            <a:r>
              <a:rPr lang="es-419" sz="2800" dirty="0">
                <a:latin typeface="Cambria"/>
                <a:ea typeface="Cambria"/>
                <a:cs typeface="Arial"/>
              </a:rPr>
              <a:t>Los salarios solo pueden ser gastados en empleados elegibles que han completado satisfactoriamente una Revisión de Antecedentes Penales para Proveedores de Cuidado Infantil conforme al Estatuto Revisado de Nebraska §71.1912</a:t>
            </a:r>
            <a:r>
              <a:rPr lang="es-419" sz="2800" b="0" dirty="0">
                <a:latin typeface="Cambria"/>
                <a:ea typeface="Cambria"/>
                <a:cs typeface="Arial"/>
              </a:rPr>
              <a:t> </a:t>
            </a:r>
            <a:r>
              <a:rPr lang="es-419" sz="2800" dirty="0">
                <a:latin typeface="Cambria"/>
                <a:ea typeface="Cambria"/>
                <a:cs typeface="Arial"/>
              </a:rPr>
              <a:t> </a:t>
            </a:r>
          </a:p>
          <a:p>
            <a:pPr marL="457200" indent="-457200">
              <a:spcBef>
                <a:spcPts val="0"/>
              </a:spcBef>
              <a:buFont typeface="Arial" panose="020B0604020202020204" pitchFamily="34" charset="0"/>
              <a:buChar char="•"/>
            </a:pPr>
            <a:r>
              <a:rPr lang="es-419" sz="2800" dirty="0">
                <a:latin typeface="Cambria"/>
                <a:ea typeface="Cambria"/>
                <a:cs typeface="Arial"/>
              </a:rPr>
              <a:t>Reclutamiento de empleados y actividades de contratación</a:t>
            </a:r>
            <a:endParaRPr lang="es-419" sz="2800" dirty="0"/>
          </a:p>
          <a:p>
            <a:pPr marL="457200" indent="-457200">
              <a:spcBef>
                <a:spcPts val="0"/>
              </a:spcBef>
              <a:buFont typeface="Arial" panose="020B0604020202020204" pitchFamily="34" charset="0"/>
              <a:buChar char="•"/>
            </a:pPr>
            <a:r>
              <a:rPr lang="es-419" sz="2800" dirty="0">
                <a:latin typeface="Cambria"/>
                <a:ea typeface="Cambria"/>
                <a:cs typeface="Arial"/>
              </a:rPr>
              <a:t>Publicidad</a:t>
            </a:r>
          </a:p>
          <a:p>
            <a:pPr marL="457200" indent="-457200">
              <a:spcBef>
                <a:spcPts val="0"/>
              </a:spcBef>
              <a:buFont typeface="Arial" panose="020B0604020202020204" pitchFamily="34" charset="0"/>
              <a:buChar char="•"/>
            </a:pPr>
            <a:r>
              <a:rPr lang="es-419" sz="2800" dirty="0">
                <a:latin typeface="Cambria"/>
                <a:ea typeface="Cambria"/>
                <a:cs typeface="Arial"/>
              </a:rPr>
              <a:t>Capacitación </a:t>
            </a:r>
          </a:p>
        </p:txBody>
      </p:sp>
      <p:cxnSp>
        <p:nvCxnSpPr>
          <p:cNvPr id="7" name="Straight Connector 6">
            <a:extLst>
              <a:ext uri="{FF2B5EF4-FFF2-40B4-BE49-F238E27FC236}">
                <a16:creationId xmlns:a16="http://schemas.microsoft.com/office/drawing/2014/main" id="{03753543-F365-B1D4-A4DF-FFFA4091FE69}"/>
              </a:ext>
            </a:extLst>
          </p:cNvPr>
          <p:cNvCxnSpPr/>
          <p:nvPr/>
        </p:nvCxnSpPr>
        <p:spPr>
          <a:xfrm>
            <a:off x="665018" y="1672364"/>
            <a:ext cx="108619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descr="Checkbox Checked outline">
            <a:extLst>
              <a:ext uri="{FF2B5EF4-FFF2-40B4-BE49-F238E27FC236}">
                <a16:creationId xmlns:a16="http://schemas.microsoft.com/office/drawing/2014/main" id="{37A411ED-C1F6-E24F-3DE6-5682CDB056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3668" y="850080"/>
            <a:ext cx="7031366" cy="7031366"/>
          </a:xfrm>
          <a:prstGeom prst="rect">
            <a:avLst/>
          </a:prstGeom>
        </p:spPr>
      </p:pic>
    </p:spTree>
    <p:extLst>
      <p:ext uri="{BB962C8B-B14F-4D97-AF65-F5344CB8AC3E}">
        <p14:creationId xmlns:p14="http://schemas.microsoft.com/office/powerpoint/2010/main" val="2593428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light slidesTF00654311.potx" id="{29CB8A8A-1EB5-4B9A-8C02-52918C52E4D6}" vid="{742FD3A2-1E2A-4F32-AD9C-3A49E5E68C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1effe1-71ed-4fb6-9e64-44cf3223fcfb" xsi:nil="true"/>
    <lcf76f155ced4ddcb4097134ff3c332f xmlns="7c1230fa-960b-454e-94b3-402c785a83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0800D52AF424C88FB81DFAF6BF31E" ma:contentTypeVersion="15" ma:contentTypeDescription="Create a new document." ma:contentTypeScope="" ma:versionID="a154cdf2963d54837492f452b28dc45f">
  <xsd:schema xmlns:xsd="http://www.w3.org/2001/XMLSchema" xmlns:xs="http://www.w3.org/2001/XMLSchema" xmlns:p="http://schemas.microsoft.com/office/2006/metadata/properties" xmlns:ns2="7c1230fa-960b-454e-94b3-402c785a83c6" xmlns:ns3="f91effe1-71ed-4fb6-9e64-44cf3223fcfb" targetNamespace="http://schemas.microsoft.com/office/2006/metadata/properties" ma:root="true" ma:fieldsID="a5a5bb6394ac2153e75c3fd2aadc7408" ns2:_="" ns3:_="">
    <xsd:import namespace="7c1230fa-960b-454e-94b3-402c785a83c6"/>
    <xsd:import namespace="f91effe1-71ed-4fb6-9e64-44cf3223fc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Tags"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230fa-960b-454e-94b3-402c785a83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3964783-86f9-4726-932a-cb54086ffe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1effe1-71ed-4fb6-9e64-44cf3223fcf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557845d-f829-436d-ae5d-47e40b406e38}" ma:internalName="TaxCatchAll" ma:showField="CatchAllData" ma:web="f91effe1-71ed-4fb6-9e64-44cf3223fc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7F2D95-32B9-4ED0-ABF5-C9E4EE47A4A1}">
  <ds:schemaRefs>
    <ds:schemaRef ds:uri="http://purl.org/dc/terms/"/>
    <ds:schemaRef ds:uri="http://purl.org/dc/elements/1.1/"/>
    <ds:schemaRef ds:uri="7c1230fa-960b-454e-94b3-402c785a83c6"/>
    <ds:schemaRef ds:uri="f91effe1-71ed-4fb6-9e64-44cf3223fcfb"/>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0D6065E-D2A6-4E66-909A-53307C5AAB17}">
  <ds:schemaRefs>
    <ds:schemaRef ds:uri="7c1230fa-960b-454e-94b3-402c785a83c6"/>
    <ds:schemaRef ds:uri="f91effe1-71ed-4fb6-9e64-44cf3223fc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3C0A4F-B953-4039-AC26-319536342D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Animated light slides</Template>
  <TotalTime>56</TotalTime>
  <Words>900</Words>
  <Application>Microsoft Office PowerPoint</Application>
  <PresentationFormat>Panorámica</PresentationFormat>
  <Paragraphs>129</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Cambria</vt:lpstr>
      <vt:lpstr>Cantarell</vt:lpstr>
      <vt:lpstr>Office Theme</vt:lpstr>
      <vt:lpstr>Oportunidad para Expandir la Capacidad del Cuidado de Niños</vt:lpstr>
      <vt:lpstr>Ley de Plan de Rescate Estadounidense</vt:lpstr>
      <vt:lpstr>Incremento de Capacidad  con Licencia</vt:lpstr>
      <vt:lpstr>Oportunidades Aceleradas</vt:lpstr>
      <vt:lpstr>Información de Fondos</vt:lpstr>
      <vt:lpstr>Cómo Presentar una Solicitud</vt:lpstr>
      <vt:lpstr>Requisitos para RFP</vt:lpstr>
      <vt:lpstr>Proceso de Selección</vt:lpstr>
      <vt:lpstr>Gastos Permitidos</vt:lpstr>
      <vt:lpstr>Gastos No Permitidos</vt:lpstr>
      <vt:lpstr>Preguntas y Respuestas</vt:lpstr>
      <vt:lpstr>!A Comenzar!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Capacity  Building Opportunity</dc:title>
  <dc:creator>Noelle Wegner</dc:creator>
  <cp:lastModifiedBy>VLADIMIR BAZAN</cp:lastModifiedBy>
  <cp:revision>98</cp:revision>
  <dcterms:created xsi:type="dcterms:W3CDTF">2022-10-19T20:25:29Z</dcterms:created>
  <dcterms:modified xsi:type="dcterms:W3CDTF">2023-02-28T02:40:57Z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0x01010049F0800D52AF424C88FB81DFAF6BF31E</vt:lpwstr>
  </property>
  <property fmtid="{D5CDD505-2E9C-101B-9397-08002B2CF9AE}" pid="3" name="MediaServiceImageTags">
    <vt:lpwstr/>
  </property>
</Properties>
</file>